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62" r:id="rId3"/>
    <p:sldId id="257" r:id="rId4"/>
    <p:sldId id="258" r:id="rId5"/>
    <p:sldId id="259" r:id="rId6"/>
    <p:sldId id="261" r:id="rId7"/>
    <p:sldId id="260" r:id="rId8"/>
    <p:sldId id="270" r:id="rId9"/>
    <p:sldId id="272" r:id="rId10"/>
    <p:sldId id="273" r:id="rId11"/>
    <p:sldId id="275" r:id="rId12"/>
    <p:sldId id="276" r:id="rId13"/>
    <p:sldId id="274" r:id="rId14"/>
    <p:sldId id="277" r:id="rId15"/>
    <p:sldId id="271" r:id="rId16"/>
    <p:sldId id="278" r:id="rId17"/>
    <p:sldId id="279" r:id="rId18"/>
    <p:sldId id="280" r:id="rId19"/>
    <p:sldId id="281" r:id="rId20"/>
    <p:sldId id="282" r:id="rId21"/>
    <p:sldId id="263" r:id="rId22"/>
    <p:sldId id="264" r:id="rId23"/>
    <p:sldId id="283" r:id="rId24"/>
    <p:sldId id="284" r:id="rId25"/>
    <p:sldId id="285" r:id="rId26"/>
    <p:sldId id="286" r:id="rId27"/>
    <p:sldId id="287" r:id="rId2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E626"/>
    <a:srgbClr val="00152A"/>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84441" autoAdjust="0"/>
  </p:normalViewPr>
  <p:slideViewPr>
    <p:cSldViewPr>
      <p:cViewPr>
        <p:scale>
          <a:sx n="70" d="100"/>
          <a:sy n="70" d="100"/>
        </p:scale>
        <p:origin x="-1290" y="-234"/>
      </p:cViewPr>
      <p:guideLst>
        <p:guide orient="horz" pos="1620"/>
        <p:guide pos="2880"/>
      </p:guideLst>
    </p:cSldViewPr>
  </p:slideViewPr>
  <p:outlineViewPr>
    <p:cViewPr>
      <p:scale>
        <a:sx n="33" d="100"/>
        <a:sy n="33" d="100"/>
      </p:scale>
      <p:origin x="0" y="30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7610AA-850F-4577-94A1-1E2C92CBD173}" type="doc">
      <dgm:prSet loTypeId="urn:microsoft.com/office/officeart/2005/8/layout/hList7" loCatId="list" qsTypeId="urn:microsoft.com/office/officeart/2005/8/quickstyle/simple1" qsCatId="simple" csTypeId="urn:microsoft.com/office/officeart/2005/8/colors/colorful4" csCatId="colorful" phldr="1"/>
      <dgm:spPr/>
    </dgm:pt>
    <dgm:pt modelId="{EDD15C83-D996-4CB0-87E9-E4C4252EE6D8}">
      <dgm:prSet phldrT="[Text]"/>
      <dgm:spPr/>
      <dgm:t>
        <a:bodyPr/>
        <a:lstStyle/>
        <a:p>
          <a:pPr algn="just"/>
          <a:r>
            <a:rPr lang="en-US" b="1" dirty="0" smtClean="0">
              <a:latin typeface="Book Antiqua" pitchFamily="18" charset="0"/>
            </a:rPr>
            <a:t>One who is not reading as well as he can but is able to improve his performance under the guidance of the regular classroom teacher. </a:t>
          </a:r>
          <a:endParaRPr lang="en-US" b="1" dirty="0">
            <a:latin typeface="Book Antiqua" pitchFamily="18" charset="0"/>
          </a:endParaRPr>
        </a:p>
      </dgm:t>
    </dgm:pt>
    <dgm:pt modelId="{FA4480D7-E7F9-4E91-9854-EBE2472D2E74}" type="parTrans" cxnId="{176E29AC-3898-4F2C-A8C7-3D010096DE4C}">
      <dgm:prSet/>
      <dgm:spPr/>
      <dgm:t>
        <a:bodyPr/>
        <a:lstStyle/>
        <a:p>
          <a:endParaRPr lang="en-US"/>
        </a:p>
      </dgm:t>
    </dgm:pt>
    <dgm:pt modelId="{09F6DBF1-1CE7-4248-A2C2-6A1CD21E271C}" type="sibTrans" cxnId="{176E29AC-3898-4F2C-A8C7-3D010096DE4C}">
      <dgm:prSet/>
      <dgm:spPr/>
      <dgm:t>
        <a:bodyPr/>
        <a:lstStyle/>
        <a:p>
          <a:endParaRPr lang="en-US"/>
        </a:p>
      </dgm:t>
    </dgm:pt>
    <dgm:pt modelId="{E8299A95-F1E6-4F7C-BF60-00AD48EF1BCB}">
      <dgm:prSet phldrT="[Text]"/>
      <dgm:spPr/>
      <dgm:t>
        <a:bodyPr/>
        <a:lstStyle/>
        <a:p>
          <a:pPr algn="just"/>
          <a:r>
            <a:rPr lang="en-US" b="1" dirty="0" smtClean="0">
              <a:latin typeface="Book Antiqua" pitchFamily="18" charset="0"/>
            </a:rPr>
            <a:t>One who has difficulties which are serious enough to require the assistance of a remedial teacher, usually in a special reading class.</a:t>
          </a:r>
          <a:endParaRPr lang="en-US" b="1" dirty="0">
            <a:latin typeface="Book Antiqua" pitchFamily="18" charset="0"/>
          </a:endParaRPr>
        </a:p>
      </dgm:t>
    </dgm:pt>
    <dgm:pt modelId="{9F94B87B-10D0-4159-9A40-222A086EB21F}" type="parTrans" cxnId="{2EC22E4F-D9EB-493D-8230-16DA57C93DDD}">
      <dgm:prSet/>
      <dgm:spPr/>
      <dgm:t>
        <a:bodyPr/>
        <a:lstStyle/>
        <a:p>
          <a:endParaRPr lang="en-US"/>
        </a:p>
      </dgm:t>
    </dgm:pt>
    <dgm:pt modelId="{4C4F1C7A-66A4-47F1-978F-FF2102BC8932}" type="sibTrans" cxnId="{2EC22E4F-D9EB-493D-8230-16DA57C93DDD}">
      <dgm:prSet/>
      <dgm:spPr/>
      <dgm:t>
        <a:bodyPr/>
        <a:lstStyle/>
        <a:p>
          <a:endParaRPr lang="en-US"/>
        </a:p>
      </dgm:t>
    </dgm:pt>
    <dgm:pt modelId="{A566E74E-B1DD-4E0C-BDAE-A61040FD2430}">
      <dgm:prSet phldrT="[Text]"/>
      <dgm:spPr/>
      <dgm:t>
        <a:bodyPr/>
        <a:lstStyle/>
        <a:p>
          <a:pPr algn="just"/>
          <a:r>
            <a:rPr lang="en-US" b="1" dirty="0" smtClean="0">
              <a:latin typeface="Book Antiqua" pitchFamily="18" charset="0"/>
            </a:rPr>
            <a:t>One who fails to make progress in reading, in spite of the persistent efforts by the school to help him and who needs the attention of specialists.</a:t>
          </a:r>
          <a:endParaRPr lang="en-US" b="1" dirty="0">
            <a:latin typeface="Book Antiqua" pitchFamily="18" charset="0"/>
          </a:endParaRPr>
        </a:p>
      </dgm:t>
    </dgm:pt>
    <dgm:pt modelId="{175C85A6-DF26-4150-A3D9-70316CE862AF}" type="parTrans" cxnId="{26357F03-4E95-44A5-B9AF-7CF9DE5EDC16}">
      <dgm:prSet/>
      <dgm:spPr/>
      <dgm:t>
        <a:bodyPr/>
        <a:lstStyle/>
        <a:p>
          <a:endParaRPr lang="en-US"/>
        </a:p>
      </dgm:t>
    </dgm:pt>
    <dgm:pt modelId="{87629CB8-31F7-4731-9E7D-5DFBAE8487EF}" type="sibTrans" cxnId="{26357F03-4E95-44A5-B9AF-7CF9DE5EDC16}">
      <dgm:prSet/>
      <dgm:spPr/>
      <dgm:t>
        <a:bodyPr/>
        <a:lstStyle/>
        <a:p>
          <a:endParaRPr lang="en-US"/>
        </a:p>
      </dgm:t>
    </dgm:pt>
    <dgm:pt modelId="{23316ABB-115F-46C5-8D3D-14EB61C56C90}" type="pres">
      <dgm:prSet presAssocID="{2F7610AA-850F-4577-94A1-1E2C92CBD173}" presName="Name0" presStyleCnt="0">
        <dgm:presLayoutVars>
          <dgm:dir/>
          <dgm:resizeHandles val="exact"/>
        </dgm:presLayoutVars>
      </dgm:prSet>
      <dgm:spPr/>
    </dgm:pt>
    <dgm:pt modelId="{B6292848-CA5E-47A2-B5BD-959FDD69F976}" type="pres">
      <dgm:prSet presAssocID="{2F7610AA-850F-4577-94A1-1E2C92CBD173}" presName="fgShape" presStyleLbl="fgShp" presStyleIdx="0" presStyleCnt="1" custScaleY="83333"/>
      <dgm:spPr/>
    </dgm:pt>
    <dgm:pt modelId="{2C2C2F53-B6B7-4CBC-A31B-05BD0F8AE136}" type="pres">
      <dgm:prSet presAssocID="{2F7610AA-850F-4577-94A1-1E2C92CBD173}" presName="linComp" presStyleCnt="0"/>
      <dgm:spPr/>
    </dgm:pt>
    <dgm:pt modelId="{0B8615AB-035A-4001-A4A6-C9163DE922A7}" type="pres">
      <dgm:prSet presAssocID="{EDD15C83-D996-4CB0-87E9-E4C4252EE6D8}" presName="compNode" presStyleCnt="0"/>
      <dgm:spPr/>
    </dgm:pt>
    <dgm:pt modelId="{539EF85B-C211-4EEE-89E0-85176A55E5E2}" type="pres">
      <dgm:prSet presAssocID="{EDD15C83-D996-4CB0-87E9-E4C4252EE6D8}" presName="bkgdShape" presStyleLbl="node1" presStyleIdx="0" presStyleCnt="3"/>
      <dgm:spPr/>
      <dgm:t>
        <a:bodyPr/>
        <a:lstStyle/>
        <a:p>
          <a:endParaRPr lang="en-US"/>
        </a:p>
      </dgm:t>
    </dgm:pt>
    <dgm:pt modelId="{E9CA06FC-826C-4810-AAA8-7662E11C1C82}" type="pres">
      <dgm:prSet presAssocID="{EDD15C83-D996-4CB0-87E9-E4C4252EE6D8}" presName="nodeTx" presStyleLbl="node1" presStyleIdx="0" presStyleCnt="3">
        <dgm:presLayoutVars>
          <dgm:bulletEnabled val="1"/>
        </dgm:presLayoutVars>
      </dgm:prSet>
      <dgm:spPr/>
      <dgm:t>
        <a:bodyPr/>
        <a:lstStyle/>
        <a:p>
          <a:endParaRPr lang="en-US"/>
        </a:p>
      </dgm:t>
    </dgm:pt>
    <dgm:pt modelId="{069534F2-9F06-484C-B338-0EC0524BA0D7}" type="pres">
      <dgm:prSet presAssocID="{EDD15C83-D996-4CB0-87E9-E4C4252EE6D8}" presName="invisiNode" presStyleLbl="node1" presStyleIdx="0" presStyleCnt="3"/>
      <dgm:spPr/>
    </dgm:pt>
    <dgm:pt modelId="{9CA5A08B-34F0-45E6-8A4B-8116BC6E179E}" type="pres">
      <dgm:prSet presAssocID="{EDD15C83-D996-4CB0-87E9-E4C4252EE6D8}"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16753EA3-FBC1-4FF3-8CE0-0216B0BF5C0C}" type="pres">
      <dgm:prSet presAssocID="{09F6DBF1-1CE7-4248-A2C2-6A1CD21E271C}" presName="sibTrans" presStyleLbl="sibTrans2D1" presStyleIdx="0" presStyleCnt="0"/>
      <dgm:spPr/>
      <dgm:t>
        <a:bodyPr/>
        <a:lstStyle/>
        <a:p>
          <a:endParaRPr lang="en-US"/>
        </a:p>
      </dgm:t>
    </dgm:pt>
    <dgm:pt modelId="{9867D80D-3BD2-4F16-882B-E40E38B942F1}" type="pres">
      <dgm:prSet presAssocID="{E8299A95-F1E6-4F7C-BF60-00AD48EF1BCB}" presName="compNode" presStyleCnt="0"/>
      <dgm:spPr/>
    </dgm:pt>
    <dgm:pt modelId="{F06BAA32-6B4E-41BF-BD27-5FFA07264CFA}" type="pres">
      <dgm:prSet presAssocID="{E8299A95-F1E6-4F7C-BF60-00AD48EF1BCB}" presName="bkgdShape" presStyleLbl="node1" presStyleIdx="1" presStyleCnt="3"/>
      <dgm:spPr/>
      <dgm:t>
        <a:bodyPr/>
        <a:lstStyle/>
        <a:p>
          <a:endParaRPr lang="en-US"/>
        </a:p>
      </dgm:t>
    </dgm:pt>
    <dgm:pt modelId="{4DAD519C-F369-4E76-A0B3-D48F8138F8EF}" type="pres">
      <dgm:prSet presAssocID="{E8299A95-F1E6-4F7C-BF60-00AD48EF1BCB}" presName="nodeTx" presStyleLbl="node1" presStyleIdx="1" presStyleCnt="3">
        <dgm:presLayoutVars>
          <dgm:bulletEnabled val="1"/>
        </dgm:presLayoutVars>
      </dgm:prSet>
      <dgm:spPr/>
      <dgm:t>
        <a:bodyPr/>
        <a:lstStyle/>
        <a:p>
          <a:endParaRPr lang="en-US"/>
        </a:p>
      </dgm:t>
    </dgm:pt>
    <dgm:pt modelId="{FA17BCF0-D335-4E77-A66E-CEC01C2B168B}" type="pres">
      <dgm:prSet presAssocID="{E8299A95-F1E6-4F7C-BF60-00AD48EF1BCB}" presName="invisiNode" presStyleLbl="node1" presStyleIdx="1" presStyleCnt="3"/>
      <dgm:spPr/>
    </dgm:pt>
    <dgm:pt modelId="{E2931D07-4687-42A5-B576-4A11DC3202E8}" type="pres">
      <dgm:prSet presAssocID="{E8299A95-F1E6-4F7C-BF60-00AD48EF1BCB}" presName="imagNode"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pt>
    <dgm:pt modelId="{47711177-CFBC-4F8F-B24F-B0BCFACD66CE}" type="pres">
      <dgm:prSet presAssocID="{4C4F1C7A-66A4-47F1-978F-FF2102BC8932}" presName="sibTrans" presStyleLbl="sibTrans2D1" presStyleIdx="0" presStyleCnt="0"/>
      <dgm:spPr/>
      <dgm:t>
        <a:bodyPr/>
        <a:lstStyle/>
        <a:p>
          <a:endParaRPr lang="en-US"/>
        </a:p>
      </dgm:t>
    </dgm:pt>
    <dgm:pt modelId="{F632CBDF-C028-4C8B-989B-9B9DF5FCF4D7}" type="pres">
      <dgm:prSet presAssocID="{A566E74E-B1DD-4E0C-BDAE-A61040FD2430}" presName="compNode" presStyleCnt="0"/>
      <dgm:spPr/>
    </dgm:pt>
    <dgm:pt modelId="{ED84BFE5-424D-4FE8-AE62-CC93222E6B77}" type="pres">
      <dgm:prSet presAssocID="{A566E74E-B1DD-4E0C-BDAE-A61040FD2430}" presName="bkgdShape" presStyleLbl="node1" presStyleIdx="2" presStyleCnt="3"/>
      <dgm:spPr/>
      <dgm:t>
        <a:bodyPr/>
        <a:lstStyle/>
        <a:p>
          <a:endParaRPr lang="en-US"/>
        </a:p>
      </dgm:t>
    </dgm:pt>
    <dgm:pt modelId="{9DD75E64-49DF-47B2-9373-E9C3762EBBCE}" type="pres">
      <dgm:prSet presAssocID="{A566E74E-B1DD-4E0C-BDAE-A61040FD2430}" presName="nodeTx" presStyleLbl="node1" presStyleIdx="2" presStyleCnt="3">
        <dgm:presLayoutVars>
          <dgm:bulletEnabled val="1"/>
        </dgm:presLayoutVars>
      </dgm:prSet>
      <dgm:spPr/>
      <dgm:t>
        <a:bodyPr/>
        <a:lstStyle/>
        <a:p>
          <a:endParaRPr lang="en-US"/>
        </a:p>
      </dgm:t>
    </dgm:pt>
    <dgm:pt modelId="{09294FB7-4A7D-403B-ABB8-8E3C72FB3203}" type="pres">
      <dgm:prSet presAssocID="{A566E74E-B1DD-4E0C-BDAE-A61040FD2430}" presName="invisiNode" presStyleLbl="node1" presStyleIdx="2" presStyleCnt="3"/>
      <dgm:spPr/>
    </dgm:pt>
    <dgm:pt modelId="{EFF391D5-7E8E-4DB8-A78A-11200227990F}" type="pres">
      <dgm:prSet presAssocID="{A566E74E-B1DD-4E0C-BDAE-A61040FD2430}" presName="imagNode"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pt>
  </dgm:ptLst>
  <dgm:cxnLst>
    <dgm:cxn modelId="{26357F03-4E95-44A5-B9AF-7CF9DE5EDC16}" srcId="{2F7610AA-850F-4577-94A1-1E2C92CBD173}" destId="{A566E74E-B1DD-4E0C-BDAE-A61040FD2430}" srcOrd="2" destOrd="0" parTransId="{175C85A6-DF26-4150-A3D9-70316CE862AF}" sibTransId="{87629CB8-31F7-4731-9E7D-5DFBAE8487EF}"/>
    <dgm:cxn modelId="{176E29AC-3898-4F2C-A8C7-3D010096DE4C}" srcId="{2F7610AA-850F-4577-94A1-1E2C92CBD173}" destId="{EDD15C83-D996-4CB0-87E9-E4C4252EE6D8}" srcOrd="0" destOrd="0" parTransId="{FA4480D7-E7F9-4E91-9854-EBE2472D2E74}" sibTransId="{09F6DBF1-1CE7-4248-A2C2-6A1CD21E271C}"/>
    <dgm:cxn modelId="{9BC36AF7-5C43-4795-9950-9CA951D1491A}" type="presOf" srcId="{2F7610AA-850F-4577-94A1-1E2C92CBD173}" destId="{23316ABB-115F-46C5-8D3D-14EB61C56C90}" srcOrd="0" destOrd="0" presId="urn:microsoft.com/office/officeart/2005/8/layout/hList7"/>
    <dgm:cxn modelId="{D56ED161-5D82-4F6B-A06B-33E74920C5A7}" type="presOf" srcId="{EDD15C83-D996-4CB0-87E9-E4C4252EE6D8}" destId="{539EF85B-C211-4EEE-89E0-85176A55E5E2}" srcOrd="0" destOrd="0" presId="urn:microsoft.com/office/officeart/2005/8/layout/hList7"/>
    <dgm:cxn modelId="{B0392E4C-45C3-4EE8-8219-E818C5037099}" type="presOf" srcId="{E8299A95-F1E6-4F7C-BF60-00AD48EF1BCB}" destId="{F06BAA32-6B4E-41BF-BD27-5FFA07264CFA}" srcOrd="0" destOrd="0" presId="urn:microsoft.com/office/officeart/2005/8/layout/hList7"/>
    <dgm:cxn modelId="{2EC22E4F-D9EB-493D-8230-16DA57C93DDD}" srcId="{2F7610AA-850F-4577-94A1-1E2C92CBD173}" destId="{E8299A95-F1E6-4F7C-BF60-00AD48EF1BCB}" srcOrd="1" destOrd="0" parTransId="{9F94B87B-10D0-4159-9A40-222A086EB21F}" sibTransId="{4C4F1C7A-66A4-47F1-978F-FF2102BC8932}"/>
    <dgm:cxn modelId="{EA61027D-A9ED-4711-9656-C7CD8F0BCCEC}" type="presOf" srcId="{09F6DBF1-1CE7-4248-A2C2-6A1CD21E271C}" destId="{16753EA3-FBC1-4FF3-8CE0-0216B0BF5C0C}" srcOrd="0" destOrd="0" presId="urn:microsoft.com/office/officeart/2005/8/layout/hList7"/>
    <dgm:cxn modelId="{170DFBDF-A298-4256-ABB1-B18724EA3AA0}" type="presOf" srcId="{4C4F1C7A-66A4-47F1-978F-FF2102BC8932}" destId="{47711177-CFBC-4F8F-B24F-B0BCFACD66CE}" srcOrd="0" destOrd="0" presId="urn:microsoft.com/office/officeart/2005/8/layout/hList7"/>
    <dgm:cxn modelId="{AD63118A-3BE0-4544-AE3B-36A5B06656CA}" type="presOf" srcId="{EDD15C83-D996-4CB0-87E9-E4C4252EE6D8}" destId="{E9CA06FC-826C-4810-AAA8-7662E11C1C82}" srcOrd="1" destOrd="0" presId="urn:microsoft.com/office/officeart/2005/8/layout/hList7"/>
    <dgm:cxn modelId="{8E37B4B4-7C9C-4B9E-B343-81354EE9C8F7}" type="presOf" srcId="{A566E74E-B1DD-4E0C-BDAE-A61040FD2430}" destId="{9DD75E64-49DF-47B2-9373-E9C3762EBBCE}" srcOrd="1" destOrd="0" presId="urn:microsoft.com/office/officeart/2005/8/layout/hList7"/>
    <dgm:cxn modelId="{1D9A7BE9-3579-41BA-9948-3016F0E731A0}" type="presOf" srcId="{E8299A95-F1E6-4F7C-BF60-00AD48EF1BCB}" destId="{4DAD519C-F369-4E76-A0B3-D48F8138F8EF}" srcOrd="1" destOrd="0" presId="urn:microsoft.com/office/officeart/2005/8/layout/hList7"/>
    <dgm:cxn modelId="{9FD3FD14-E87D-4F44-898B-C9B925C636FA}" type="presOf" srcId="{A566E74E-B1DD-4E0C-BDAE-A61040FD2430}" destId="{ED84BFE5-424D-4FE8-AE62-CC93222E6B77}" srcOrd="0" destOrd="0" presId="urn:microsoft.com/office/officeart/2005/8/layout/hList7"/>
    <dgm:cxn modelId="{F7B8B422-6BEC-4765-B570-3D65F589BC84}" type="presParOf" srcId="{23316ABB-115F-46C5-8D3D-14EB61C56C90}" destId="{B6292848-CA5E-47A2-B5BD-959FDD69F976}" srcOrd="0" destOrd="0" presId="urn:microsoft.com/office/officeart/2005/8/layout/hList7"/>
    <dgm:cxn modelId="{94711495-DF66-4218-922D-16BDE8642B3E}" type="presParOf" srcId="{23316ABB-115F-46C5-8D3D-14EB61C56C90}" destId="{2C2C2F53-B6B7-4CBC-A31B-05BD0F8AE136}" srcOrd="1" destOrd="0" presId="urn:microsoft.com/office/officeart/2005/8/layout/hList7"/>
    <dgm:cxn modelId="{D9302A36-AB8B-4D56-BE54-AD29B8B11D1D}" type="presParOf" srcId="{2C2C2F53-B6B7-4CBC-A31B-05BD0F8AE136}" destId="{0B8615AB-035A-4001-A4A6-C9163DE922A7}" srcOrd="0" destOrd="0" presId="urn:microsoft.com/office/officeart/2005/8/layout/hList7"/>
    <dgm:cxn modelId="{7E38F4E4-A55B-4D85-A594-0095F5635790}" type="presParOf" srcId="{0B8615AB-035A-4001-A4A6-C9163DE922A7}" destId="{539EF85B-C211-4EEE-89E0-85176A55E5E2}" srcOrd="0" destOrd="0" presId="urn:microsoft.com/office/officeart/2005/8/layout/hList7"/>
    <dgm:cxn modelId="{ADC24684-69DB-43E7-AE32-1598BF56E33E}" type="presParOf" srcId="{0B8615AB-035A-4001-A4A6-C9163DE922A7}" destId="{E9CA06FC-826C-4810-AAA8-7662E11C1C82}" srcOrd="1" destOrd="0" presId="urn:microsoft.com/office/officeart/2005/8/layout/hList7"/>
    <dgm:cxn modelId="{C7529F44-98DE-4D38-A719-59F9A62A36EA}" type="presParOf" srcId="{0B8615AB-035A-4001-A4A6-C9163DE922A7}" destId="{069534F2-9F06-484C-B338-0EC0524BA0D7}" srcOrd="2" destOrd="0" presId="urn:microsoft.com/office/officeart/2005/8/layout/hList7"/>
    <dgm:cxn modelId="{72E02BB0-6A94-4875-BBCE-C5484E62E186}" type="presParOf" srcId="{0B8615AB-035A-4001-A4A6-C9163DE922A7}" destId="{9CA5A08B-34F0-45E6-8A4B-8116BC6E179E}" srcOrd="3" destOrd="0" presId="urn:microsoft.com/office/officeart/2005/8/layout/hList7"/>
    <dgm:cxn modelId="{CF647D9C-9A86-4688-A92B-4E17A875B9A7}" type="presParOf" srcId="{2C2C2F53-B6B7-4CBC-A31B-05BD0F8AE136}" destId="{16753EA3-FBC1-4FF3-8CE0-0216B0BF5C0C}" srcOrd="1" destOrd="0" presId="urn:microsoft.com/office/officeart/2005/8/layout/hList7"/>
    <dgm:cxn modelId="{069B1B2F-B1B5-4D87-92B7-DCB94B159C6F}" type="presParOf" srcId="{2C2C2F53-B6B7-4CBC-A31B-05BD0F8AE136}" destId="{9867D80D-3BD2-4F16-882B-E40E38B942F1}" srcOrd="2" destOrd="0" presId="urn:microsoft.com/office/officeart/2005/8/layout/hList7"/>
    <dgm:cxn modelId="{C20F2EC7-DA65-483D-8F50-CBAA57984484}" type="presParOf" srcId="{9867D80D-3BD2-4F16-882B-E40E38B942F1}" destId="{F06BAA32-6B4E-41BF-BD27-5FFA07264CFA}" srcOrd="0" destOrd="0" presId="urn:microsoft.com/office/officeart/2005/8/layout/hList7"/>
    <dgm:cxn modelId="{74F90A91-1B90-473A-AB40-E736CF7E4031}" type="presParOf" srcId="{9867D80D-3BD2-4F16-882B-E40E38B942F1}" destId="{4DAD519C-F369-4E76-A0B3-D48F8138F8EF}" srcOrd="1" destOrd="0" presId="urn:microsoft.com/office/officeart/2005/8/layout/hList7"/>
    <dgm:cxn modelId="{94D0FE80-632D-49B5-A5BE-B8B1A564DB69}" type="presParOf" srcId="{9867D80D-3BD2-4F16-882B-E40E38B942F1}" destId="{FA17BCF0-D335-4E77-A66E-CEC01C2B168B}" srcOrd="2" destOrd="0" presId="urn:microsoft.com/office/officeart/2005/8/layout/hList7"/>
    <dgm:cxn modelId="{3803F5A2-F3A0-4029-9A32-78FB23C93118}" type="presParOf" srcId="{9867D80D-3BD2-4F16-882B-E40E38B942F1}" destId="{E2931D07-4687-42A5-B576-4A11DC3202E8}" srcOrd="3" destOrd="0" presId="urn:microsoft.com/office/officeart/2005/8/layout/hList7"/>
    <dgm:cxn modelId="{147B4D14-9994-4BC2-9F7C-C8E9DEF40F3A}" type="presParOf" srcId="{2C2C2F53-B6B7-4CBC-A31B-05BD0F8AE136}" destId="{47711177-CFBC-4F8F-B24F-B0BCFACD66CE}" srcOrd="3" destOrd="0" presId="urn:microsoft.com/office/officeart/2005/8/layout/hList7"/>
    <dgm:cxn modelId="{FFE428BA-FC10-4568-964C-24E4C3547353}" type="presParOf" srcId="{2C2C2F53-B6B7-4CBC-A31B-05BD0F8AE136}" destId="{F632CBDF-C028-4C8B-989B-9B9DF5FCF4D7}" srcOrd="4" destOrd="0" presId="urn:microsoft.com/office/officeart/2005/8/layout/hList7"/>
    <dgm:cxn modelId="{66819061-2651-400C-A5F3-6C80EE1FA103}" type="presParOf" srcId="{F632CBDF-C028-4C8B-989B-9B9DF5FCF4D7}" destId="{ED84BFE5-424D-4FE8-AE62-CC93222E6B77}" srcOrd="0" destOrd="0" presId="urn:microsoft.com/office/officeart/2005/8/layout/hList7"/>
    <dgm:cxn modelId="{CED6AD43-F1BE-4725-B67A-FBCAF8ED99ED}" type="presParOf" srcId="{F632CBDF-C028-4C8B-989B-9B9DF5FCF4D7}" destId="{9DD75E64-49DF-47B2-9373-E9C3762EBBCE}" srcOrd="1" destOrd="0" presId="urn:microsoft.com/office/officeart/2005/8/layout/hList7"/>
    <dgm:cxn modelId="{1FC9384C-AFCA-4C33-B735-4E8AE15AB3DB}" type="presParOf" srcId="{F632CBDF-C028-4C8B-989B-9B9DF5FCF4D7}" destId="{09294FB7-4A7D-403B-ABB8-8E3C72FB3203}" srcOrd="2" destOrd="0" presId="urn:microsoft.com/office/officeart/2005/8/layout/hList7"/>
    <dgm:cxn modelId="{8F0A12F4-3872-4780-A663-5756B99EE3FA}" type="presParOf" srcId="{F632CBDF-C028-4C8B-989B-9B9DF5FCF4D7}" destId="{EFF391D5-7E8E-4DB8-A78A-11200227990F}"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564DCC-94A1-464F-BB66-C2A40008D73A}" type="doc">
      <dgm:prSet loTypeId="urn:microsoft.com/office/officeart/2005/8/layout/hList6" loCatId="list" qsTypeId="urn:microsoft.com/office/officeart/2005/8/quickstyle/simple1" qsCatId="simple" csTypeId="urn:microsoft.com/office/officeart/2005/8/colors/colorful4" csCatId="colorful" phldr="1"/>
      <dgm:spPr/>
      <dgm:t>
        <a:bodyPr/>
        <a:lstStyle/>
        <a:p>
          <a:endParaRPr lang="en-US"/>
        </a:p>
      </dgm:t>
    </dgm:pt>
    <dgm:pt modelId="{FE595232-BAD6-4783-9739-062EB3B98AF6}">
      <dgm:prSet phldrT="[Text]"/>
      <dgm:spPr/>
      <dgm:t>
        <a:bodyPr>
          <a:scene3d>
            <a:camera prst="orthographicFront"/>
            <a:lightRig rig="threePt" dir="t"/>
          </a:scene3d>
          <a:sp3d extrusionH="57150">
            <a:bevelT w="57150" h="38100" prst="artDeco"/>
          </a:sp3d>
        </a:bodyPr>
        <a:lstStyle/>
        <a:p>
          <a:r>
            <a:rPr lang="en-US" b="1" dirty="0" smtClean="0">
              <a:latin typeface="Book Antiqua" pitchFamily="18" charset="0"/>
            </a:rPr>
            <a:t>Primary Reading Retardation</a:t>
          </a:r>
          <a:endParaRPr lang="en-US" b="1" dirty="0">
            <a:latin typeface="Book Antiqua" pitchFamily="18" charset="0"/>
          </a:endParaRPr>
        </a:p>
      </dgm:t>
    </dgm:pt>
    <dgm:pt modelId="{5B8471BB-A796-4E62-9587-3FB037F5601F}" type="parTrans" cxnId="{3C218754-EDF5-40E6-A328-728CCCE49EF3}">
      <dgm:prSet/>
      <dgm:spPr/>
      <dgm:t>
        <a:bodyPr/>
        <a:lstStyle/>
        <a:p>
          <a:endParaRPr lang="en-US"/>
        </a:p>
      </dgm:t>
    </dgm:pt>
    <dgm:pt modelId="{F9CCDAD1-4195-415F-831C-A8AF4A6B23EF}" type="sibTrans" cxnId="{3C218754-EDF5-40E6-A328-728CCCE49EF3}">
      <dgm:prSet/>
      <dgm:spPr/>
      <dgm:t>
        <a:bodyPr/>
        <a:lstStyle/>
        <a:p>
          <a:endParaRPr lang="en-US"/>
        </a:p>
      </dgm:t>
    </dgm:pt>
    <dgm:pt modelId="{215C1BA7-6393-4FB1-9C93-CF1971CCD902}">
      <dgm:prSet phldrT="[Text]"/>
      <dgm:spPr/>
      <dgm:t>
        <a:bodyPr>
          <a:scene3d>
            <a:camera prst="orthographicFront"/>
            <a:lightRig rig="threePt" dir="t"/>
          </a:scene3d>
          <a:sp3d extrusionH="57150">
            <a:bevelT w="57150" h="38100" prst="artDeco"/>
          </a:sp3d>
        </a:bodyPr>
        <a:lstStyle/>
        <a:p>
          <a:r>
            <a:rPr lang="en-US" b="1" dirty="0" smtClean="0">
              <a:latin typeface="Book Antiqua" pitchFamily="18" charset="0"/>
            </a:rPr>
            <a:t>A sense of impairment of capacity to learn. </a:t>
          </a:r>
          <a:endParaRPr lang="en-US" b="1" dirty="0">
            <a:latin typeface="Book Antiqua" pitchFamily="18" charset="0"/>
          </a:endParaRPr>
        </a:p>
      </dgm:t>
    </dgm:pt>
    <dgm:pt modelId="{570838F0-A75D-46EC-87A5-608E690BE7E9}" type="parTrans" cxnId="{5A734B23-DC90-4CB1-A274-C08DA0F15A3B}">
      <dgm:prSet/>
      <dgm:spPr/>
      <dgm:t>
        <a:bodyPr/>
        <a:lstStyle/>
        <a:p>
          <a:endParaRPr lang="en-US"/>
        </a:p>
      </dgm:t>
    </dgm:pt>
    <dgm:pt modelId="{88D26157-A9E8-442D-9112-DE01E03A6572}" type="sibTrans" cxnId="{5A734B23-DC90-4CB1-A274-C08DA0F15A3B}">
      <dgm:prSet/>
      <dgm:spPr/>
      <dgm:t>
        <a:bodyPr/>
        <a:lstStyle/>
        <a:p>
          <a:endParaRPr lang="en-US"/>
        </a:p>
      </dgm:t>
    </dgm:pt>
    <dgm:pt modelId="{892D76EF-6AD5-451F-850B-A6A9038AA5CB}">
      <dgm:prSet phldrT="[Text]"/>
      <dgm:spPr/>
      <dgm:t>
        <a:bodyPr>
          <a:scene3d>
            <a:camera prst="orthographicFront"/>
            <a:lightRig rig="threePt" dir="t"/>
          </a:scene3d>
          <a:sp3d extrusionH="57150">
            <a:bevelT w="57150" h="38100" prst="artDeco"/>
          </a:sp3d>
        </a:bodyPr>
        <a:lstStyle/>
        <a:p>
          <a:r>
            <a:rPr lang="en-US" b="1" dirty="0" smtClean="0">
              <a:latin typeface="Book Antiqua" pitchFamily="18" charset="0"/>
            </a:rPr>
            <a:t>Secondary Reading Retardation</a:t>
          </a:r>
          <a:endParaRPr lang="en-US" b="1" dirty="0">
            <a:latin typeface="Book Antiqua" pitchFamily="18" charset="0"/>
          </a:endParaRPr>
        </a:p>
      </dgm:t>
    </dgm:pt>
    <dgm:pt modelId="{8A8D027C-2326-495E-9CCB-512E8C0EEE6D}" type="parTrans" cxnId="{5C1CC5CE-33A2-4555-9A63-B6E010F4025F}">
      <dgm:prSet/>
      <dgm:spPr/>
      <dgm:t>
        <a:bodyPr/>
        <a:lstStyle/>
        <a:p>
          <a:endParaRPr lang="en-US"/>
        </a:p>
      </dgm:t>
    </dgm:pt>
    <dgm:pt modelId="{5794E2FC-579C-48B3-8D28-3EC4C9CBB14B}" type="sibTrans" cxnId="{5C1CC5CE-33A2-4555-9A63-B6E010F4025F}">
      <dgm:prSet/>
      <dgm:spPr/>
      <dgm:t>
        <a:bodyPr/>
        <a:lstStyle/>
        <a:p>
          <a:endParaRPr lang="en-US"/>
        </a:p>
      </dgm:t>
    </dgm:pt>
    <dgm:pt modelId="{E53E1EB4-6128-4DB4-BCA7-9741806F9C84}">
      <dgm:prSet phldrT="[Text]"/>
      <dgm:spPr/>
      <dgm:t>
        <a:bodyPr>
          <a:scene3d>
            <a:camera prst="orthographicFront"/>
            <a:lightRig rig="threePt" dir="t"/>
          </a:scene3d>
          <a:sp3d extrusionH="57150">
            <a:bevelT w="57150" h="38100" prst="artDeco"/>
          </a:sp3d>
        </a:bodyPr>
        <a:lstStyle/>
        <a:p>
          <a:r>
            <a:rPr lang="en-US" b="1" dirty="0" smtClean="0">
              <a:latin typeface="Book Antiqua" pitchFamily="18" charset="0"/>
            </a:rPr>
            <a:t>A reading disability for which the causation is mainly environmental or external</a:t>
          </a:r>
          <a:endParaRPr lang="en-US" b="1" dirty="0">
            <a:latin typeface="Book Antiqua" pitchFamily="18" charset="0"/>
          </a:endParaRPr>
        </a:p>
      </dgm:t>
    </dgm:pt>
    <dgm:pt modelId="{6573C3CC-F388-4A1D-B135-C37EBD9F09BD}" type="parTrans" cxnId="{703BAA07-DD07-44FA-8057-45628CA69993}">
      <dgm:prSet/>
      <dgm:spPr/>
      <dgm:t>
        <a:bodyPr/>
        <a:lstStyle/>
        <a:p>
          <a:endParaRPr lang="en-US"/>
        </a:p>
      </dgm:t>
    </dgm:pt>
    <dgm:pt modelId="{14CB1BE1-12CB-40EB-A978-A3E1943CF744}" type="sibTrans" cxnId="{703BAA07-DD07-44FA-8057-45628CA69993}">
      <dgm:prSet/>
      <dgm:spPr/>
      <dgm:t>
        <a:bodyPr/>
        <a:lstStyle/>
        <a:p>
          <a:endParaRPr lang="en-US"/>
        </a:p>
      </dgm:t>
    </dgm:pt>
    <dgm:pt modelId="{29F8D489-108A-4B14-BF0F-C1750372E2D6}">
      <dgm:prSet phldrT="[Text]"/>
      <dgm:spPr/>
      <dgm:t>
        <a:bodyPr>
          <a:scene3d>
            <a:camera prst="orthographicFront"/>
            <a:lightRig rig="threePt" dir="t"/>
          </a:scene3d>
          <a:sp3d extrusionH="57150">
            <a:bevelT w="57150" h="38100" prst="artDeco"/>
          </a:sp3d>
        </a:bodyPr>
        <a:lstStyle/>
        <a:p>
          <a:r>
            <a:rPr lang="en-US" b="1" dirty="0" smtClean="0">
              <a:latin typeface="Book Antiqua" pitchFamily="18" charset="0"/>
            </a:rPr>
            <a:t>“Brain injury with reading retardation”</a:t>
          </a:r>
          <a:endParaRPr lang="en-US" b="1" dirty="0">
            <a:latin typeface="Book Antiqua" pitchFamily="18" charset="0"/>
          </a:endParaRPr>
        </a:p>
      </dgm:t>
    </dgm:pt>
    <dgm:pt modelId="{6F264649-2C93-4722-9B01-353E088BCDAF}" type="parTrans" cxnId="{DC07FF25-169C-4FBB-A51D-B1D11731F6A1}">
      <dgm:prSet/>
      <dgm:spPr/>
      <dgm:t>
        <a:bodyPr/>
        <a:lstStyle/>
        <a:p>
          <a:endParaRPr lang="en-US"/>
        </a:p>
      </dgm:t>
    </dgm:pt>
    <dgm:pt modelId="{D6A7DF90-5337-4516-B5E1-7F49AAEEF4F2}" type="sibTrans" cxnId="{DC07FF25-169C-4FBB-A51D-B1D11731F6A1}">
      <dgm:prSet/>
      <dgm:spPr/>
      <dgm:t>
        <a:bodyPr/>
        <a:lstStyle/>
        <a:p>
          <a:endParaRPr lang="en-US"/>
        </a:p>
      </dgm:t>
    </dgm:pt>
    <dgm:pt modelId="{9FC961C9-16A2-4D49-9D19-881932F9FBFF}">
      <dgm:prSet phldrT="[Text]"/>
      <dgm:spPr/>
      <dgm:t>
        <a:bodyPr>
          <a:scene3d>
            <a:camera prst="orthographicFront"/>
            <a:lightRig rig="threePt" dir="t"/>
          </a:scene3d>
          <a:sp3d extrusionH="57150">
            <a:bevelT w="57150" h="38100" prst="artDeco"/>
          </a:sp3d>
        </a:bodyPr>
        <a:lstStyle/>
        <a:p>
          <a:r>
            <a:rPr lang="en-US" b="1" dirty="0" smtClean="0">
              <a:latin typeface="Book Antiqua" pitchFamily="18" charset="0"/>
            </a:rPr>
            <a:t>Proposed by </a:t>
          </a:r>
          <a:r>
            <a:rPr lang="en-US" b="1" dirty="0" err="1" smtClean="0">
              <a:latin typeface="Book Antiqua" pitchFamily="18" charset="0"/>
            </a:rPr>
            <a:t>Rabinovitch</a:t>
          </a:r>
          <a:r>
            <a:rPr lang="en-US" b="1" dirty="0" smtClean="0">
              <a:latin typeface="Book Antiqua" pitchFamily="18" charset="0"/>
            </a:rPr>
            <a:t> (1978)</a:t>
          </a:r>
          <a:endParaRPr lang="en-US" b="1" dirty="0">
            <a:latin typeface="Book Antiqua" pitchFamily="18" charset="0"/>
          </a:endParaRPr>
        </a:p>
      </dgm:t>
    </dgm:pt>
    <dgm:pt modelId="{57160A67-44E3-4230-BC57-CC0CB0A553C1}" type="parTrans" cxnId="{34F1F47F-41EA-49A2-9585-3CC2C96EF2B3}">
      <dgm:prSet/>
      <dgm:spPr/>
      <dgm:t>
        <a:bodyPr/>
        <a:lstStyle/>
        <a:p>
          <a:endParaRPr lang="en-US"/>
        </a:p>
      </dgm:t>
    </dgm:pt>
    <dgm:pt modelId="{C3D48E2D-77A3-4FD3-A6DF-AB28DC2FBFDD}" type="sibTrans" cxnId="{34F1F47F-41EA-49A2-9585-3CC2C96EF2B3}">
      <dgm:prSet/>
      <dgm:spPr/>
      <dgm:t>
        <a:bodyPr/>
        <a:lstStyle/>
        <a:p>
          <a:endParaRPr lang="en-US"/>
        </a:p>
      </dgm:t>
    </dgm:pt>
    <dgm:pt modelId="{4E7A19E1-3DE0-47A8-977F-69835ED96160}" type="pres">
      <dgm:prSet presAssocID="{2A564DCC-94A1-464F-BB66-C2A40008D73A}" presName="Name0" presStyleCnt="0">
        <dgm:presLayoutVars>
          <dgm:dir/>
          <dgm:resizeHandles val="exact"/>
        </dgm:presLayoutVars>
      </dgm:prSet>
      <dgm:spPr/>
      <dgm:t>
        <a:bodyPr/>
        <a:lstStyle/>
        <a:p>
          <a:endParaRPr lang="en-US"/>
        </a:p>
      </dgm:t>
    </dgm:pt>
    <dgm:pt modelId="{E5F14E15-8571-4B7D-8A58-AAB3F478AC2A}" type="pres">
      <dgm:prSet presAssocID="{FE595232-BAD6-4783-9739-062EB3B98AF6}" presName="node" presStyleLbl="node1" presStyleIdx="0" presStyleCnt="3">
        <dgm:presLayoutVars>
          <dgm:bulletEnabled val="1"/>
        </dgm:presLayoutVars>
      </dgm:prSet>
      <dgm:spPr/>
      <dgm:t>
        <a:bodyPr/>
        <a:lstStyle/>
        <a:p>
          <a:endParaRPr lang="en-US"/>
        </a:p>
      </dgm:t>
    </dgm:pt>
    <dgm:pt modelId="{5023B617-CF9B-4B34-A661-4A115B0D304B}" type="pres">
      <dgm:prSet presAssocID="{F9CCDAD1-4195-415F-831C-A8AF4A6B23EF}" presName="sibTrans" presStyleCnt="0"/>
      <dgm:spPr/>
    </dgm:pt>
    <dgm:pt modelId="{D6F3E83B-75A6-40A5-B7D4-7AB91F6A878F}" type="pres">
      <dgm:prSet presAssocID="{892D76EF-6AD5-451F-850B-A6A9038AA5CB}" presName="node" presStyleLbl="node1" presStyleIdx="1" presStyleCnt="3">
        <dgm:presLayoutVars>
          <dgm:bulletEnabled val="1"/>
        </dgm:presLayoutVars>
      </dgm:prSet>
      <dgm:spPr/>
      <dgm:t>
        <a:bodyPr/>
        <a:lstStyle/>
        <a:p>
          <a:endParaRPr lang="en-US"/>
        </a:p>
      </dgm:t>
    </dgm:pt>
    <dgm:pt modelId="{116EA71B-4B84-493C-9748-997E36CB2508}" type="pres">
      <dgm:prSet presAssocID="{5794E2FC-579C-48B3-8D28-3EC4C9CBB14B}" presName="sibTrans" presStyleCnt="0"/>
      <dgm:spPr/>
    </dgm:pt>
    <dgm:pt modelId="{82AABA42-834A-43FC-BE44-5237E60DB4F7}" type="pres">
      <dgm:prSet presAssocID="{29F8D489-108A-4B14-BF0F-C1750372E2D6}" presName="node" presStyleLbl="node1" presStyleIdx="2" presStyleCnt="3">
        <dgm:presLayoutVars>
          <dgm:bulletEnabled val="1"/>
        </dgm:presLayoutVars>
      </dgm:prSet>
      <dgm:spPr/>
      <dgm:t>
        <a:bodyPr/>
        <a:lstStyle/>
        <a:p>
          <a:endParaRPr lang="en-US"/>
        </a:p>
      </dgm:t>
    </dgm:pt>
  </dgm:ptLst>
  <dgm:cxnLst>
    <dgm:cxn modelId="{608544F4-7CAA-4363-BB34-F117778E4B32}" type="presOf" srcId="{9FC961C9-16A2-4D49-9D19-881932F9FBFF}" destId="{82AABA42-834A-43FC-BE44-5237E60DB4F7}" srcOrd="0" destOrd="1" presId="urn:microsoft.com/office/officeart/2005/8/layout/hList6"/>
    <dgm:cxn modelId="{4CF5B478-4DC9-42C8-9AF9-FD43E3BD6FB2}" type="presOf" srcId="{892D76EF-6AD5-451F-850B-A6A9038AA5CB}" destId="{D6F3E83B-75A6-40A5-B7D4-7AB91F6A878F}" srcOrd="0" destOrd="0" presId="urn:microsoft.com/office/officeart/2005/8/layout/hList6"/>
    <dgm:cxn modelId="{5C1CC5CE-33A2-4555-9A63-B6E010F4025F}" srcId="{2A564DCC-94A1-464F-BB66-C2A40008D73A}" destId="{892D76EF-6AD5-451F-850B-A6A9038AA5CB}" srcOrd="1" destOrd="0" parTransId="{8A8D027C-2326-495E-9CCB-512E8C0EEE6D}" sibTransId="{5794E2FC-579C-48B3-8D28-3EC4C9CBB14B}"/>
    <dgm:cxn modelId="{7C5AFA40-3222-4521-A77D-541733D9F803}" type="presOf" srcId="{215C1BA7-6393-4FB1-9C93-CF1971CCD902}" destId="{E5F14E15-8571-4B7D-8A58-AAB3F478AC2A}" srcOrd="0" destOrd="1" presId="urn:microsoft.com/office/officeart/2005/8/layout/hList6"/>
    <dgm:cxn modelId="{5A734B23-DC90-4CB1-A274-C08DA0F15A3B}" srcId="{FE595232-BAD6-4783-9739-062EB3B98AF6}" destId="{215C1BA7-6393-4FB1-9C93-CF1971CCD902}" srcOrd="0" destOrd="0" parTransId="{570838F0-A75D-46EC-87A5-608E690BE7E9}" sibTransId="{88D26157-A9E8-442D-9112-DE01E03A6572}"/>
    <dgm:cxn modelId="{8DA6231F-0D33-4214-8E76-7351DE442C95}" type="presOf" srcId="{29F8D489-108A-4B14-BF0F-C1750372E2D6}" destId="{82AABA42-834A-43FC-BE44-5237E60DB4F7}" srcOrd="0" destOrd="0" presId="urn:microsoft.com/office/officeart/2005/8/layout/hList6"/>
    <dgm:cxn modelId="{34F1F47F-41EA-49A2-9585-3CC2C96EF2B3}" srcId="{29F8D489-108A-4B14-BF0F-C1750372E2D6}" destId="{9FC961C9-16A2-4D49-9D19-881932F9FBFF}" srcOrd="0" destOrd="0" parTransId="{57160A67-44E3-4230-BC57-CC0CB0A553C1}" sibTransId="{C3D48E2D-77A3-4FD3-A6DF-AB28DC2FBFDD}"/>
    <dgm:cxn modelId="{3C218754-EDF5-40E6-A328-728CCCE49EF3}" srcId="{2A564DCC-94A1-464F-BB66-C2A40008D73A}" destId="{FE595232-BAD6-4783-9739-062EB3B98AF6}" srcOrd="0" destOrd="0" parTransId="{5B8471BB-A796-4E62-9587-3FB037F5601F}" sibTransId="{F9CCDAD1-4195-415F-831C-A8AF4A6B23EF}"/>
    <dgm:cxn modelId="{388B639E-53B7-4786-9D22-F5FA94DF44AD}" type="presOf" srcId="{FE595232-BAD6-4783-9739-062EB3B98AF6}" destId="{E5F14E15-8571-4B7D-8A58-AAB3F478AC2A}" srcOrd="0" destOrd="0" presId="urn:microsoft.com/office/officeart/2005/8/layout/hList6"/>
    <dgm:cxn modelId="{78296B06-9F2C-411A-85C2-C2CD63D60697}" type="presOf" srcId="{E53E1EB4-6128-4DB4-BCA7-9741806F9C84}" destId="{D6F3E83B-75A6-40A5-B7D4-7AB91F6A878F}" srcOrd="0" destOrd="1" presId="urn:microsoft.com/office/officeart/2005/8/layout/hList6"/>
    <dgm:cxn modelId="{904B1ACA-B3DD-4192-A443-FD06F3814141}" type="presOf" srcId="{2A564DCC-94A1-464F-BB66-C2A40008D73A}" destId="{4E7A19E1-3DE0-47A8-977F-69835ED96160}" srcOrd="0" destOrd="0" presId="urn:microsoft.com/office/officeart/2005/8/layout/hList6"/>
    <dgm:cxn modelId="{DC07FF25-169C-4FBB-A51D-B1D11731F6A1}" srcId="{2A564DCC-94A1-464F-BB66-C2A40008D73A}" destId="{29F8D489-108A-4B14-BF0F-C1750372E2D6}" srcOrd="2" destOrd="0" parTransId="{6F264649-2C93-4722-9B01-353E088BCDAF}" sibTransId="{D6A7DF90-5337-4516-B5E1-7F49AAEEF4F2}"/>
    <dgm:cxn modelId="{703BAA07-DD07-44FA-8057-45628CA69993}" srcId="{892D76EF-6AD5-451F-850B-A6A9038AA5CB}" destId="{E53E1EB4-6128-4DB4-BCA7-9741806F9C84}" srcOrd="0" destOrd="0" parTransId="{6573C3CC-F388-4A1D-B135-C37EBD9F09BD}" sibTransId="{14CB1BE1-12CB-40EB-A978-A3E1943CF744}"/>
    <dgm:cxn modelId="{8BDBF734-0A8E-4375-BE40-5B1DAC7C5332}" type="presParOf" srcId="{4E7A19E1-3DE0-47A8-977F-69835ED96160}" destId="{E5F14E15-8571-4B7D-8A58-AAB3F478AC2A}" srcOrd="0" destOrd="0" presId="urn:microsoft.com/office/officeart/2005/8/layout/hList6"/>
    <dgm:cxn modelId="{CD9C3CE1-438C-4DF7-B1AD-59E49D1CE3F6}" type="presParOf" srcId="{4E7A19E1-3DE0-47A8-977F-69835ED96160}" destId="{5023B617-CF9B-4B34-A661-4A115B0D304B}" srcOrd="1" destOrd="0" presId="urn:microsoft.com/office/officeart/2005/8/layout/hList6"/>
    <dgm:cxn modelId="{2FB0FD6A-9A44-4918-8C69-66F3B8F51D70}" type="presParOf" srcId="{4E7A19E1-3DE0-47A8-977F-69835ED96160}" destId="{D6F3E83B-75A6-40A5-B7D4-7AB91F6A878F}" srcOrd="2" destOrd="0" presId="urn:microsoft.com/office/officeart/2005/8/layout/hList6"/>
    <dgm:cxn modelId="{E472C82D-1D20-41EB-B5C5-868F0B2FCFB5}" type="presParOf" srcId="{4E7A19E1-3DE0-47A8-977F-69835ED96160}" destId="{116EA71B-4B84-493C-9748-997E36CB2508}" srcOrd="3" destOrd="0" presId="urn:microsoft.com/office/officeart/2005/8/layout/hList6"/>
    <dgm:cxn modelId="{CDAB29CE-E41C-4A58-A36A-8F3EEAACA9CA}" type="presParOf" srcId="{4E7A19E1-3DE0-47A8-977F-69835ED96160}" destId="{82AABA42-834A-43FC-BE44-5237E60DB4F7}"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9EF85B-C211-4EEE-89E0-85176A55E5E2}">
      <dsp:nvSpPr>
        <dsp:cNvPr id="0" name=""/>
        <dsp:cNvSpPr/>
      </dsp:nvSpPr>
      <dsp:spPr>
        <a:xfrm>
          <a:off x="1727" y="0"/>
          <a:ext cx="2688282" cy="365760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666750">
            <a:lnSpc>
              <a:spcPct val="90000"/>
            </a:lnSpc>
            <a:spcBef>
              <a:spcPct val="0"/>
            </a:spcBef>
            <a:spcAft>
              <a:spcPct val="35000"/>
            </a:spcAft>
          </a:pPr>
          <a:r>
            <a:rPr lang="en-US" sz="1500" b="1" kern="1200" dirty="0" smtClean="0">
              <a:latin typeface="Book Antiqua" pitchFamily="18" charset="0"/>
            </a:rPr>
            <a:t>One who is not reading as well as he can but is able to improve his performance under the guidance of the regular classroom teacher. </a:t>
          </a:r>
          <a:endParaRPr lang="en-US" sz="1500" b="1" kern="1200" dirty="0">
            <a:latin typeface="Book Antiqua" pitchFamily="18" charset="0"/>
          </a:endParaRPr>
        </a:p>
      </dsp:txBody>
      <dsp:txXfrm>
        <a:off x="1727" y="1463040"/>
        <a:ext cx="2688282" cy="1463040"/>
      </dsp:txXfrm>
    </dsp:sp>
    <dsp:sp modelId="{9CA5A08B-34F0-45E6-8A4B-8116BC6E179E}">
      <dsp:nvSpPr>
        <dsp:cNvPr id="0" name=""/>
        <dsp:cNvSpPr/>
      </dsp:nvSpPr>
      <dsp:spPr>
        <a:xfrm>
          <a:off x="736878" y="219456"/>
          <a:ext cx="1217980" cy="1217980"/>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6BAA32-6B4E-41BF-BD27-5FFA07264CFA}">
      <dsp:nvSpPr>
        <dsp:cNvPr id="0" name=""/>
        <dsp:cNvSpPr/>
      </dsp:nvSpPr>
      <dsp:spPr>
        <a:xfrm>
          <a:off x="2770658" y="0"/>
          <a:ext cx="2688282" cy="3657600"/>
        </a:xfrm>
        <a:prstGeom prst="roundRect">
          <a:avLst>
            <a:gd name="adj" fmla="val 10000"/>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666750">
            <a:lnSpc>
              <a:spcPct val="90000"/>
            </a:lnSpc>
            <a:spcBef>
              <a:spcPct val="0"/>
            </a:spcBef>
            <a:spcAft>
              <a:spcPct val="35000"/>
            </a:spcAft>
          </a:pPr>
          <a:r>
            <a:rPr lang="en-US" sz="1500" b="1" kern="1200" dirty="0" smtClean="0">
              <a:latin typeface="Book Antiqua" pitchFamily="18" charset="0"/>
            </a:rPr>
            <a:t>One who has difficulties which are serious enough to require the assistance of a remedial teacher, usually in a special reading class.</a:t>
          </a:r>
          <a:endParaRPr lang="en-US" sz="1500" b="1" kern="1200" dirty="0">
            <a:latin typeface="Book Antiqua" pitchFamily="18" charset="0"/>
          </a:endParaRPr>
        </a:p>
      </dsp:txBody>
      <dsp:txXfrm>
        <a:off x="2770658" y="1463040"/>
        <a:ext cx="2688282" cy="1463040"/>
      </dsp:txXfrm>
    </dsp:sp>
    <dsp:sp modelId="{E2931D07-4687-42A5-B576-4A11DC3202E8}">
      <dsp:nvSpPr>
        <dsp:cNvPr id="0" name=""/>
        <dsp:cNvSpPr/>
      </dsp:nvSpPr>
      <dsp:spPr>
        <a:xfrm>
          <a:off x="3505809" y="219456"/>
          <a:ext cx="1217980" cy="1217980"/>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84BFE5-424D-4FE8-AE62-CC93222E6B77}">
      <dsp:nvSpPr>
        <dsp:cNvPr id="0" name=""/>
        <dsp:cNvSpPr/>
      </dsp:nvSpPr>
      <dsp:spPr>
        <a:xfrm>
          <a:off x="5539589" y="0"/>
          <a:ext cx="2688282" cy="3657600"/>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666750">
            <a:lnSpc>
              <a:spcPct val="90000"/>
            </a:lnSpc>
            <a:spcBef>
              <a:spcPct val="0"/>
            </a:spcBef>
            <a:spcAft>
              <a:spcPct val="35000"/>
            </a:spcAft>
          </a:pPr>
          <a:r>
            <a:rPr lang="en-US" sz="1500" b="1" kern="1200" dirty="0" smtClean="0">
              <a:latin typeface="Book Antiqua" pitchFamily="18" charset="0"/>
            </a:rPr>
            <a:t>One who fails to make progress in reading, in spite of the persistent efforts by the school to help him and who needs the attention of specialists.</a:t>
          </a:r>
          <a:endParaRPr lang="en-US" sz="1500" b="1" kern="1200" dirty="0">
            <a:latin typeface="Book Antiqua" pitchFamily="18" charset="0"/>
          </a:endParaRPr>
        </a:p>
      </dsp:txBody>
      <dsp:txXfrm>
        <a:off x="5539589" y="1463040"/>
        <a:ext cx="2688282" cy="1463040"/>
      </dsp:txXfrm>
    </dsp:sp>
    <dsp:sp modelId="{EFF391D5-7E8E-4DB8-A78A-11200227990F}">
      <dsp:nvSpPr>
        <dsp:cNvPr id="0" name=""/>
        <dsp:cNvSpPr/>
      </dsp:nvSpPr>
      <dsp:spPr>
        <a:xfrm>
          <a:off x="6274740" y="219456"/>
          <a:ext cx="1217980" cy="1217980"/>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292848-CA5E-47A2-B5BD-959FDD69F976}">
      <dsp:nvSpPr>
        <dsp:cNvPr id="0" name=""/>
        <dsp:cNvSpPr/>
      </dsp:nvSpPr>
      <dsp:spPr>
        <a:xfrm>
          <a:off x="329183" y="2971800"/>
          <a:ext cx="7571232" cy="457198"/>
        </a:xfrm>
        <a:prstGeom prst="leftRightArrow">
          <a:avLst/>
        </a:prstGeom>
        <a:solidFill>
          <a:schemeClr val="accent4">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F14E15-8571-4B7D-8A58-AAB3F478AC2A}">
      <dsp:nvSpPr>
        <dsp:cNvPr id="0" name=""/>
        <dsp:cNvSpPr/>
      </dsp:nvSpPr>
      <dsp:spPr>
        <a:xfrm rot="16200000">
          <a:off x="-1160003" y="1161008"/>
          <a:ext cx="4933950" cy="2611933"/>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5547" bIns="0" numCol="1" spcCol="1270" anchor="t" anchorCtr="0">
          <a:noAutofit/>
          <a:scene3d>
            <a:camera prst="orthographicFront"/>
            <a:lightRig rig="threePt" dir="t"/>
          </a:scene3d>
          <a:sp3d extrusionH="57150">
            <a:bevelT w="57150" h="38100" prst="artDeco"/>
          </a:sp3d>
        </a:bodyPr>
        <a:lstStyle/>
        <a:p>
          <a:pPr lvl="0" algn="l" defTabSz="1066800">
            <a:lnSpc>
              <a:spcPct val="90000"/>
            </a:lnSpc>
            <a:spcBef>
              <a:spcPct val="0"/>
            </a:spcBef>
            <a:spcAft>
              <a:spcPct val="35000"/>
            </a:spcAft>
          </a:pPr>
          <a:r>
            <a:rPr lang="en-US" sz="2400" b="1" kern="1200" dirty="0" smtClean="0">
              <a:latin typeface="Book Antiqua" pitchFamily="18" charset="0"/>
            </a:rPr>
            <a:t>Primary Reading Retardation</a:t>
          </a:r>
          <a:endParaRPr lang="en-US" sz="2400" b="1" kern="1200" dirty="0">
            <a:latin typeface="Book Antiqua" pitchFamily="18" charset="0"/>
          </a:endParaRPr>
        </a:p>
        <a:p>
          <a:pPr marL="171450" lvl="1" indent="-171450" algn="l" defTabSz="844550">
            <a:lnSpc>
              <a:spcPct val="90000"/>
            </a:lnSpc>
            <a:spcBef>
              <a:spcPct val="0"/>
            </a:spcBef>
            <a:spcAft>
              <a:spcPct val="15000"/>
            </a:spcAft>
            <a:buChar char="••"/>
          </a:pPr>
          <a:r>
            <a:rPr lang="en-US" sz="1900" b="1" kern="1200" dirty="0" smtClean="0">
              <a:latin typeface="Book Antiqua" pitchFamily="18" charset="0"/>
            </a:rPr>
            <a:t>A sense of impairment of capacity to learn. </a:t>
          </a:r>
          <a:endParaRPr lang="en-US" sz="1900" b="1" kern="1200" dirty="0">
            <a:latin typeface="Book Antiqua" pitchFamily="18" charset="0"/>
          </a:endParaRPr>
        </a:p>
      </dsp:txBody>
      <dsp:txXfrm rot="5400000">
        <a:off x="1005" y="986790"/>
        <a:ext cx="2611933" cy="2960370"/>
      </dsp:txXfrm>
    </dsp:sp>
    <dsp:sp modelId="{D6F3E83B-75A6-40A5-B7D4-7AB91F6A878F}">
      <dsp:nvSpPr>
        <dsp:cNvPr id="0" name=""/>
        <dsp:cNvSpPr/>
      </dsp:nvSpPr>
      <dsp:spPr>
        <a:xfrm rot="16200000">
          <a:off x="1647824" y="1161008"/>
          <a:ext cx="4933950" cy="2611933"/>
        </a:xfrm>
        <a:prstGeom prst="flowChartManualOperation">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5547" bIns="0" numCol="1" spcCol="1270" anchor="t" anchorCtr="0">
          <a:noAutofit/>
          <a:scene3d>
            <a:camera prst="orthographicFront"/>
            <a:lightRig rig="threePt" dir="t"/>
          </a:scene3d>
          <a:sp3d extrusionH="57150">
            <a:bevelT w="57150" h="38100" prst="artDeco"/>
          </a:sp3d>
        </a:bodyPr>
        <a:lstStyle/>
        <a:p>
          <a:pPr lvl="0" algn="l" defTabSz="1066800">
            <a:lnSpc>
              <a:spcPct val="90000"/>
            </a:lnSpc>
            <a:spcBef>
              <a:spcPct val="0"/>
            </a:spcBef>
            <a:spcAft>
              <a:spcPct val="35000"/>
            </a:spcAft>
          </a:pPr>
          <a:r>
            <a:rPr lang="en-US" sz="2400" b="1" kern="1200" dirty="0" smtClean="0">
              <a:latin typeface="Book Antiqua" pitchFamily="18" charset="0"/>
            </a:rPr>
            <a:t>Secondary Reading Retardation</a:t>
          </a:r>
          <a:endParaRPr lang="en-US" sz="2400" b="1" kern="1200" dirty="0">
            <a:latin typeface="Book Antiqua" pitchFamily="18" charset="0"/>
          </a:endParaRPr>
        </a:p>
        <a:p>
          <a:pPr marL="171450" lvl="1" indent="-171450" algn="l" defTabSz="844550">
            <a:lnSpc>
              <a:spcPct val="90000"/>
            </a:lnSpc>
            <a:spcBef>
              <a:spcPct val="0"/>
            </a:spcBef>
            <a:spcAft>
              <a:spcPct val="15000"/>
            </a:spcAft>
            <a:buChar char="••"/>
          </a:pPr>
          <a:r>
            <a:rPr lang="en-US" sz="1900" b="1" kern="1200" dirty="0" smtClean="0">
              <a:latin typeface="Book Antiqua" pitchFamily="18" charset="0"/>
            </a:rPr>
            <a:t>A reading disability for which the causation is mainly environmental or external</a:t>
          </a:r>
          <a:endParaRPr lang="en-US" sz="1900" b="1" kern="1200" dirty="0">
            <a:latin typeface="Book Antiqua" pitchFamily="18" charset="0"/>
          </a:endParaRPr>
        </a:p>
      </dsp:txBody>
      <dsp:txXfrm rot="5400000">
        <a:off x="2808832" y="986790"/>
        <a:ext cx="2611933" cy="2960370"/>
      </dsp:txXfrm>
    </dsp:sp>
    <dsp:sp modelId="{82AABA42-834A-43FC-BE44-5237E60DB4F7}">
      <dsp:nvSpPr>
        <dsp:cNvPr id="0" name=""/>
        <dsp:cNvSpPr/>
      </dsp:nvSpPr>
      <dsp:spPr>
        <a:xfrm rot="16200000">
          <a:off x="4455653" y="1161008"/>
          <a:ext cx="4933950" cy="2611933"/>
        </a:xfrm>
        <a:prstGeom prst="flowChartManualOperation">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5547" bIns="0" numCol="1" spcCol="1270" anchor="t" anchorCtr="0">
          <a:noAutofit/>
          <a:scene3d>
            <a:camera prst="orthographicFront"/>
            <a:lightRig rig="threePt" dir="t"/>
          </a:scene3d>
          <a:sp3d extrusionH="57150">
            <a:bevelT w="57150" h="38100" prst="artDeco"/>
          </a:sp3d>
        </a:bodyPr>
        <a:lstStyle/>
        <a:p>
          <a:pPr lvl="0" algn="l" defTabSz="1066800">
            <a:lnSpc>
              <a:spcPct val="90000"/>
            </a:lnSpc>
            <a:spcBef>
              <a:spcPct val="0"/>
            </a:spcBef>
            <a:spcAft>
              <a:spcPct val="35000"/>
            </a:spcAft>
          </a:pPr>
          <a:r>
            <a:rPr lang="en-US" sz="2400" b="1" kern="1200" dirty="0" smtClean="0">
              <a:latin typeface="Book Antiqua" pitchFamily="18" charset="0"/>
            </a:rPr>
            <a:t>“Brain injury with reading retardation”</a:t>
          </a:r>
          <a:endParaRPr lang="en-US" sz="2400" b="1" kern="1200" dirty="0">
            <a:latin typeface="Book Antiqua" pitchFamily="18" charset="0"/>
          </a:endParaRPr>
        </a:p>
        <a:p>
          <a:pPr marL="171450" lvl="1" indent="-171450" algn="l" defTabSz="844550">
            <a:lnSpc>
              <a:spcPct val="90000"/>
            </a:lnSpc>
            <a:spcBef>
              <a:spcPct val="0"/>
            </a:spcBef>
            <a:spcAft>
              <a:spcPct val="15000"/>
            </a:spcAft>
            <a:buChar char="••"/>
          </a:pPr>
          <a:r>
            <a:rPr lang="en-US" sz="1900" b="1" kern="1200" dirty="0" smtClean="0">
              <a:latin typeface="Book Antiqua" pitchFamily="18" charset="0"/>
            </a:rPr>
            <a:t>Proposed by </a:t>
          </a:r>
          <a:r>
            <a:rPr lang="en-US" sz="1900" b="1" kern="1200" dirty="0" err="1" smtClean="0">
              <a:latin typeface="Book Antiqua" pitchFamily="18" charset="0"/>
            </a:rPr>
            <a:t>Rabinovitch</a:t>
          </a:r>
          <a:r>
            <a:rPr lang="en-US" sz="1900" b="1" kern="1200" dirty="0" smtClean="0">
              <a:latin typeface="Book Antiqua" pitchFamily="18" charset="0"/>
            </a:rPr>
            <a:t> (1978)</a:t>
          </a:r>
          <a:endParaRPr lang="en-US" sz="1900" b="1" kern="1200" dirty="0">
            <a:latin typeface="Book Antiqua" pitchFamily="18" charset="0"/>
          </a:endParaRPr>
        </a:p>
      </dsp:txBody>
      <dsp:txXfrm rot="5400000">
        <a:off x="5616661" y="986790"/>
        <a:ext cx="2611933" cy="2960370"/>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B49184-1306-4144-B1FE-B88E9CEB2B74}" type="datetimeFigureOut">
              <a:rPr lang="en-US" smtClean="0"/>
              <a:t>12/15/2016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0D0F1E-3888-49AC-9753-F5014A87F629}" type="slidenum">
              <a:rPr lang="en-US" smtClean="0"/>
              <a:t>‹#›</a:t>
            </a:fld>
            <a:endParaRPr lang="en-US"/>
          </a:p>
        </p:txBody>
      </p:sp>
    </p:spTree>
    <p:extLst>
      <p:ext uri="{BB962C8B-B14F-4D97-AF65-F5344CB8AC3E}">
        <p14:creationId xmlns:p14="http://schemas.microsoft.com/office/powerpoint/2010/main" val="1066426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0D0F1E-3888-49AC-9753-F5014A87F629}" type="slidenum">
              <a:rPr lang="en-US" smtClean="0"/>
              <a:t>1</a:t>
            </a:fld>
            <a:endParaRPr lang="en-US"/>
          </a:p>
        </p:txBody>
      </p:sp>
    </p:spTree>
    <p:extLst>
      <p:ext uri="{BB962C8B-B14F-4D97-AF65-F5344CB8AC3E}">
        <p14:creationId xmlns:p14="http://schemas.microsoft.com/office/powerpoint/2010/main" val="14795751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Primary</a:t>
            </a:r>
            <a:r>
              <a:rPr lang="en-US" baseline="0" dirty="0" smtClean="0"/>
              <a:t> Reading Retardation:</a:t>
            </a:r>
          </a:p>
          <a:p>
            <a:r>
              <a:rPr lang="en-US" baseline="0" dirty="0" smtClean="0"/>
              <a:t>Although there is no brain damage, this is based on a constitutional patter of disturbed neurological organization. </a:t>
            </a:r>
            <a:endParaRPr lang="en-US" dirty="0"/>
          </a:p>
        </p:txBody>
      </p:sp>
      <p:sp>
        <p:nvSpPr>
          <p:cNvPr id="4" name="Slide Number Placeholder 3"/>
          <p:cNvSpPr>
            <a:spLocks noGrp="1"/>
          </p:cNvSpPr>
          <p:nvPr>
            <p:ph type="sldNum" sz="quarter" idx="10"/>
          </p:nvPr>
        </p:nvSpPr>
        <p:spPr/>
        <p:txBody>
          <a:bodyPr/>
          <a:lstStyle/>
          <a:p>
            <a:fld id="{110D0F1E-3888-49AC-9753-F5014A87F629}" type="slidenum">
              <a:rPr lang="en-US" smtClean="0"/>
              <a:t>11</a:t>
            </a:fld>
            <a:endParaRPr lang="en-US"/>
          </a:p>
        </p:txBody>
      </p:sp>
    </p:spTree>
    <p:extLst>
      <p:ext uri="{BB962C8B-B14F-4D97-AF65-F5344CB8AC3E}">
        <p14:creationId xmlns:p14="http://schemas.microsoft.com/office/powerpoint/2010/main" val="2740655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be retarded means to be behind or to be delayed</a:t>
            </a:r>
            <a:r>
              <a:rPr lang="en-US" baseline="0" dirty="0" smtClean="0"/>
              <a:t> in arriving. This includes all individuals who have achieved less than normal.</a:t>
            </a:r>
            <a:endParaRPr lang="en-US" dirty="0"/>
          </a:p>
        </p:txBody>
      </p:sp>
      <p:sp>
        <p:nvSpPr>
          <p:cNvPr id="4" name="Slide Number Placeholder 3"/>
          <p:cNvSpPr>
            <a:spLocks noGrp="1"/>
          </p:cNvSpPr>
          <p:nvPr>
            <p:ph type="sldNum" sz="quarter" idx="10"/>
          </p:nvPr>
        </p:nvSpPr>
        <p:spPr/>
        <p:txBody>
          <a:bodyPr/>
          <a:lstStyle/>
          <a:p>
            <a:fld id="{110D0F1E-3888-49AC-9753-F5014A87F629}" type="slidenum">
              <a:rPr lang="en-US" smtClean="0"/>
              <a:t>12</a:t>
            </a:fld>
            <a:endParaRPr lang="en-US"/>
          </a:p>
        </p:txBody>
      </p:sp>
    </p:spTree>
    <p:extLst>
      <p:ext uri="{BB962C8B-B14F-4D97-AF65-F5344CB8AC3E}">
        <p14:creationId xmlns:p14="http://schemas.microsoft.com/office/powerpoint/2010/main" val="438042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Synonymous</a:t>
            </a:r>
            <a:r>
              <a:rPr lang="en-US" baseline="0" dirty="0" smtClean="0"/>
              <a:t> to deficiency. </a:t>
            </a:r>
            <a:endParaRPr lang="en-US" dirty="0"/>
          </a:p>
        </p:txBody>
      </p:sp>
      <p:sp>
        <p:nvSpPr>
          <p:cNvPr id="4" name="Slide Number Placeholder 3"/>
          <p:cNvSpPr>
            <a:spLocks noGrp="1"/>
          </p:cNvSpPr>
          <p:nvPr>
            <p:ph type="sldNum" sz="quarter" idx="10"/>
          </p:nvPr>
        </p:nvSpPr>
        <p:spPr/>
        <p:txBody>
          <a:bodyPr/>
          <a:lstStyle/>
          <a:p>
            <a:fld id="{110D0F1E-3888-49AC-9753-F5014A87F629}" type="slidenum">
              <a:rPr lang="en-US" smtClean="0"/>
              <a:t>13</a:t>
            </a:fld>
            <a:endParaRPr lang="en-US"/>
          </a:p>
        </p:txBody>
      </p:sp>
    </p:spTree>
    <p:extLst>
      <p:ext uri="{BB962C8B-B14F-4D97-AF65-F5344CB8AC3E}">
        <p14:creationId xmlns:p14="http://schemas.microsoft.com/office/powerpoint/2010/main" val="2263121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is often classified into developmental (a general failure in learning) or as specific (in contrast to general learning failure). It denotes severe reading disability in an individual who is free from mental defects, serious primary neurotic traits, and all gross neurological defects. This is of constitutional and not of  environmental origin. </a:t>
            </a:r>
            <a:r>
              <a:rPr lang="en-US" b="1" baseline="0" dirty="0" smtClean="0"/>
              <a:t>It is often genetically determined. </a:t>
            </a:r>
          </a:p>
          <a:p>
            <a:endParaRPr lang="en-US" baseline="0" dirty="0" smtClean="0"/>
          </a:p>
          <a:p>
            <a:r>
              <a:rPr lang="en-US" baseline="0" dirty="0" smtClean="0"/>
              <a:t>It is a term often used by medical specialists to define a subgroup within the group referred to by the term reading disability. </a:t>
            </a:r>
          </a:p>
        </p:txBody>
      </p:sp>
      <p:sp>
        <p:nvSpPr>
          <p:cNvPr id="4" name="Slide Number Placeholder 3"/>
          <p:cNvSpPr>
            <a:spLocks noGrp="1"/>
          </p:cNvSpPr>
          <p:nvPr>
            <p:ph type="sldNum" sz="quarter" idx="10"/>
          </p:nvPr>
        </p:nvSpPr>
        <p:spPr/>
        <p:txBody>
          <a:bodyPr/>
          <a:lstStyle/>
          <a:p>
            <a:fld id="{110D0F1E-3888-49AC-9753-F5014A87F629}" type="slidenum">
              <a:rPr lang="en-US" smtClean="0"/>
              <a:t>14</a:t>
            </a:fld>
            <a:endParaRPr lang="en-US"/>
          </a:p>
        </p:txBody>
      </p:sp>
    </p:spTree>
    <p:extLst>
      <p:ext uri="{BB962C8B-B14F-4D97-AF65-F5344CB8AC3E}">
        <p14:creationId xmlns:p14="http://schemas.microsoft.com/office/powerpoint/2010/main" val="22631213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0D0F1E-3888-49AC-9753-F5014A87F629}" type="slidenum">
              <a:rPr lang="en-US" smtClean="0"/>
              <a:t>15</a:t>
            </a:fld>
            <a:endParaRPr lang="en-US"/>
          </a:p>
        </p:txBody>
      </p:sp>
    </p:spTree>
    <p:extLst>
      <p:ext uri="{BB962C8B-B14F-4D97-AF65-F5344CB8AC3E}">
        <p14:creationId xmlns:p14="http://schemas.microsoft.com/office/powerpoint/2010/main" val="42869874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6D3F72-87E7-4912-AF2A-33CD6FA8A3D0}" type="slidenum">
              <a:rPr lang="en-US" smtClean="0"/>
              <a:t>21</a:t>
            </a:fld>
            <a:endParaRPr lang="en-US"/>
          </a:p>
        </p:txBody>
      </p:sp>
    </p:spTree>
    <p:extLst>
      <p:ext uri="{BB962C8B-B14F-4D97-AF65-F5344CB8AC3E}">
        <p14:creationId xmlns:p14="http://schemas.microsoft.com/office/powerpoint/2010/main" val="2158998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6D3F72-87E7-4912-AF2A-33CD6FA8A3D0}" type="slidenum">
              <a:rPr lang="en-US" smtClean="0"/>
              <a:t>22</a:t>
            </a:fld>
            <a:endParaRPr lang="en-US"/>
          </a:p>
        </p:txBody>
      </p:sp>
    </p:spTree>
    <p:extLst>
      <p:ext uri="{BB962C8B-B14F-4D97-AF65-F5344CB8AC3E}">
        <p14:creationId xmlns:p14="http://schemas.microsoft.com/office/powerpoint/2010/main" val="215899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6D3F72-87E7-4912-AF2A-33CD6FA8A3D0}" type="slidenum">
              <a:rPr lang="en-US" smtClean="0"/>
              <a:t>23</a:t>
            </a:fld>
            <a:endParaRPr lang="en-US"/>
          </a:p>
        </p:txBody>
      </p:sp>
    </p:spTree>
    <p:extLst>
      <p:ext uri="{BB962C8B-B14F-4D97-AF65-F5344CB8AC3E}">
        <p14:creationId xmlns:p14="http://schemas.microsoft.com/office/powerpoint/2010/main" val="2158998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6D3F72-87E7-4912-AF2A-33CD6FA8A3D0}" type="slidenum">
              <a:rPr lang="en-US" smtClean="0"/>
              <a:t>24</a:t>
            </a:fld>
            <a:endParaRPr lang="en-US"/>
          </a:p>
        </p:txBody>
      </p:sp>
    </p:spTree>
    <p:extLst>
      <p:ext uri="{BB962C8B-B14F-4D97-AF65-F5344CB8AC3E}">
        <p14:creationId xmlns:p14="http://schemas.microsoft.com/office/powerpoint/2010/main" val="2158998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6D3F72-87E7-4912-AF2A-33CD6FA8A3D0}" type="slidenum">
              <a:rPr lang="en-US" smtClean="0"/>
              <a:t>26</a:t>
            </a:fld>
            <a:endParaRPr lang="en-US"/>
          </a:p>
        </p:txBody>
      </p:sp>
    </p:spTree>
    <p:extLst>
      <p:ext uri="{BB962C8B-B14F-4D97-AF65-F5344CB8AC3E}">
        <p14:creationId xmlns:p14="http://schemas.microsoft.com/office/powerpoint/2010/main" val="215899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child is retarded if he reads</a:t>
            </a:r>
            <a:r>
              <a:rPr lang="en-US" baseline="0" dirty="0" smtClean="0"/>
              <a:t> well below grade level but has the capacity to perform at a higher level. Capacity for learning to read is measured by intelligence tests. </a:t>
            </a:r>
            <a:endParaRPr lang="en-US" dirty="0"/>
          </a:p>
        </p:txBody>
      </p:sp>
      <p:sp>
        <p:nvSpPr>
          <p:cNvPr id="4" name="Slide Number Placeholder 3"/>
          <p:cNvSpPr>
            <a:spLocks noGrp="1"/>
          </p:cNvSpPr>
          <p:nvPr>
            <p:ph type="sldNum" sz="quarter" idx="10"/>
          </p:nvPr>
        </p:nvSpPr>
        <p:spPr/>
        <p:txBody>
          <a:bodyPr/>
          <a:lstStyle/>
          <a:p>
            <a:fld id="{110D0F1E-3888-49AC-9753-F5014A87F629}" type="slidenum">
              <a:rPr lang="en-US" smtClean="0"/>
              <a:t>3</a:t>
            </a:fld>
            <a:endParaRPr lang="en-US"/>
          </a:p>
        </p:txBody>
      </p:sp>
    </p:spTree>
    <p:extLst>
      <p:ext uri="{BB962C8B-B14F-4D97-AF65-F5344CB8AC3E}">
        <p14:creationId xmlns:p14="http://schemas.microsoft.com/office/powerpoint/2010/main" val="22631213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OF WHAT WAS LEARNED:</a:t>
            </a:r>
            <a:endParaRPr lang="en-US" dirty="0"/>
          </a:p>
        </p:txBody>
      </p:sp>
      <p:sp>
        <p:nvSpPr>
          <p:cNvPr id="4" name="Slide Number Placeholder 3"/>
          <p:cNvSpPr>
            <a:spLocks noGrp="1"/>
          </p:cNvSpPr>
          <p:nvPr>
            <p:ph type="sldNum" sz="quarter" idx="10"/>
          </p:nvPr>
        </p:nvSpPr>
        <p:spPr/>
        <p:txBody>
          <a:bodyPr/>
          <a:lstStyle/>
          <a:p>
            <a:fld id="{110D0F1E-3888-49AC-9753-F5014A87F629}" type="slidenum">
              <a:rPr lang="en-US" smtClean="0"/>
              <a:t>27</a:t>
            </a:fld>
            <a:endParaRPr lang="en-US"/>
          </a:p>
        </p:txBody>
      </p:sp>
    </p:spTree>
    <p:extLst>
      <p:ext uri="{BB962C8B-B14F-4D97-AF65-F5344CB8AC3E}">
        <p14:creationId xmlns:p14="http://schemas.microsoft.com/office/powerpoint/2010/main" val="112784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Specialists… </a:t>
            </a:r>
          </a:p>
          <a:p>
            <a:r>
              <a:rPr lang="en-US" dirty="0" smtClean="0"/>
              <a:t>Who are skilled in investigating causes that interfere</a:t>
            </a:r>
            <a:r>
              <a:rPr lang="en-US" baseline="0" dirty="0" smtClean="0"/>
              <a:t> with the progress of reading.</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10D0F1E-3888-49AC-9753-F5014A87F629}" type="slidenum">
              <a:rPr lang="en-US" smtClean="0"/>
              <a:t>4</a:t>
            </a:fld>
            <a:endParaRPr lang="en-US"/>
          </a:p>
        </p:txBody>
      </p:sp>
    </p:spTree>
    <p:extLst>
      <p:ext uri="{BB962C8B-B14F-4D97-AF65-F5344CB8AC3E}">
        <p14:creationId xmlns:p14="http://schemas.microsoft.com/office/powerpoint/2010/main" val="3154278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retarded reader whose achievement in</a:t>
            </a:r>
            <a:r>
              <a:rPr lang="en-US" baseline="0" dirty="0" smtClean="0"/>
              <a:t> reading is significantly below the normal expectancy for his abilities is said to be a case of reading disability.</a:t>
            </a:r>
            <a:endParaRPr lang="en-US" dirty="0"/>
          </a:p>
        </p:txBody>
      </p:sp>
      <p:sp>
        <p:nvSpPr>
          <p:cNvPr id="4" name="Slide Number Placeholder 3"/>
          <p:cNvSpPr>
            <a:spLocks noGrp="1"/>
          </p:cNvSpPr>
          <p:nvPr>
            <p:ph type="sldNum" sz="quarter" idx="10"/>
          </p:nvPr>
        </p:nvSpPr>
        <p:spPr/>
        <p:txBody>
          <a:bodyPr/>
          <a:lstStyle/>
          <a:p>
            <a:fld id="{110D0F1E-3888-49AC-9753-F5014A87F629}" type="slidenum">
              <a:rPr lang="en-US" smtClean="0"/>
              <a:t>5</a:t>
            </a:fld>
            <a:endParaRPr lang="en-US"/>
          </a:p>
        </p:txBody>
      </p:sp>
    </p:spTree>
    <p:extLst>
      <p:ext uri="{BB962C8B-B14F-4D97-AF65-F5344CB8AC3E}">
        <p14:creationId xmlns:p14="http://schemas.microsoft.com/office/powerpoint/2010/main" val="2872951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a:t>
            </a:r>
            <a:r>
              <a:rPr lang="en-US" baseline="0" dirty="0" smtClean="0"/>
              <a:t> are usually bright, capable youngsters who demonstrate antagonism (</a:t>
            </a:r>
            <a:r>
              <a:rPr lang="en-US" sz="1200" b="0" i="0" kern="1200" dirty="0" smtClean="0">
                <a:solidFill>
                  <a:schemeClr val="tx1"/>
                </a:solidFill>
                <a:effectLst/>
                <a:latin typeface="+mn-lt"/>
                <a:ea typeface="+mn-ea"/>
                <a:cs typeface="+mn-cs"/>
              </a:rPr>
              <a:t>active hostility or opposition.</a:t>
            </a:r>
            <a:r>
              <a:rPr lang="en-US" sz="1200" b="0" i="0" kern="1200" baseline="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synonyms:</a:t>
            </a:r>
            <a:r>
              <a:rPr lang="en-US" sz="1200" b="0" i="0" u="none" strike="noStrike" kern="1200" dirty="0" smtClean="0">
                <a:solidFill>
                  <a:schemeClr val="tx1"/>
                </a:solidFill>
                <a:effectLst/>
                <a:latin typeface="+mn-lt"/>
                <a:ea typeface="+mn-ea"/>
                <a:cs typeface="+mn-cs"/>
              </a:rPr>
              <a:t> bad blood)</a:t>
            </a:r>
            <a:r>
              <a:rPr lang="en-US" sz="1200" b="0" i="0" u="none" strike="noStrike" kern="1200" baseline="0" dirty="0" smtClean="0">
                <a:solidFill>
                  <a:schemeClr val="tx1"/>
                </a:solidFill>
                <a:effectLst/>
                <a:latin typeface="+mn-lt"/>
                <a:ea typeface="+mn-ea"/>
                <a:cs typeface="+mn-cs"/>
              </a:rPr>
              <a:t> toward reading and who feel embarrassed about their inability to read. Most often, they exhibit a lack of persistence and tendency to retreat from school; hence becoming delinquent.</a:t>
            </a:r>
          </a:p>
          <a:p>
            <a:endParaRPr lang="en-US" sz="1200" b="0" i="0" u="none" strike="noStrike" kern="1200" baseline="0" dirty="0" smtClean="0">
              <a:solidFill>
                <a:schemeClr val="tx1"/>
              </a:solidFill>
              <a:effectLst/>
              <a:latin typeface="+mn-lt"/>
              <a:ea typeface="+mn-ea"/>
              <a:cs typeface="+mn-cs"/>
            </a:endParaRPr>
          </a:p>
          <a:p>
            <a:r>
              <a:rPr lang="en-US" sz="1200" b="0" i="0" u="none" strike="noStrike" kern="1200" baseline="0" dirty="0" smtClean="0">
                <a:solidFill>
                  <a:schemeClr val="tx1"/>
                </a:solidFill>
                <a:effectLst/>
                <a:latin typeface="+mn-lt"/>
                <a:ea typeface="+mn-ea"/>
                <a:cs typeface="+mn-cs"/>
              </a:rPr>
              <a:t>What are some other manifestations of affective filters?</a:t>
            </a:r>
          </a:p>
        </p:txBody>
      </p:sp>
      <p:sp>
        <p:nvSpPr>
          <p:cNvPr id="4" name="Slide Number Placeholder 3"/>
          <p:cNvSpPr>
            <a:spLocks noGrp="1"/>
          </p:cNvSpPr>
          <p:nvPr>
            <p:ph type="sldNum" sz="quarter" idx="10"/>
          </p:nvPr>
        </p:nvSpPr>
        <p:spPr/>
        <p:txBody>
          <a:bodyPr/>
          <a:lstStyle/>
          <a:p>
            <a:fld id="{110D0F1E-3888-49AC-9753-F5014A87F629}" type="slidenum">
              <a:rPr lang="en-US" smtClean="0"/>
              <a:t>6</a:t>
            </a:fld>
            <a:endParaRPr lang="en-US"/>
          </a:p>
        </p:txBody>
      </p:sp>
    </p:spTree>
    <p:extLst>
      <p:ext uri="{BB962C8B-B14F-4D97-AF65-F5344CB8AC3E}">
        <p14:creationId xmlns:p14="http://schemas.microsoft.com/office/powerpoint/2010/main" val="2263121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child with complex disability is often found to have anxiety, fear,</a:t>
            </a:r>
            <a:r>
              <a:rPr lang="en-US" baseline="0" dirty="0" smtClean="0"/>
              <a:t> and worry about reading. He feels insecure and defeated. He needs clinical diagnosis and guidance from a team of specialists who would be able to appraise his needs accurately and thoroughly.</a:t>
            </a:r>
            <a:endParaRPr lang="en-US" dirty="0"/>
          </a:p>
        </p:txBody>
      </p:sp>
      <p:sp>
        <p:nvSpPr>
          <p:cNvPr id="4" name="Slide Number Placeholder 3"/>
          <p:cNvSpPr>
            <a:spLocks noGrp="1"/>
          </p:cNvSpPr>
          <p:nvPr>
            <p:ph type="sldNum" sz="quarter" idx="10"/>
          </p:nvPr>
        </p:nvSpPr>
        <p:spPr/>
        <p:txBody>
          <a:bodyPr/>
          <a:lstStyle/>
          <a:p>
            <a:fld id="{110D0F1E-3888-49AC-9753-F5014A87F629}" type="slidenum">
              <a:rPr lang="en-US" smtClean="0"/>
              <a:t>7</a:t>
            </a:fld>
            <a:endParaRPr lang="en-US"/>
          </a:p>
        </p:txBody>
      </p:sp>
    </p:spTree>
    <p:extLst>
      <p:ext uri="{BB962C8B-B14F-4D97-AF65-F5344CB8AC3E}">
        <p14:creationId xmlns:p14="http://schemas.microsoft.com/office/powerpoint/2010/main" val="2611034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Get hold with these terms because we will be encountering some of them soon.</a:t>
            </a:r>
            <a:endParaRPr lang="en-US" dirty="0"/>
          </a:p>
        </p:txBody>
      </p:sp>
      <p:sp>
        <p:nvSpPr>
          <p:cNvPr id="4" name="Slide Number Placeholder 3"/>
          <p:cNvSpPr>
            <a:spLocks noGrp="1"/>
          </p:cNvSpPr>
          <p:nvPr>
            <p:ph type="sldNum" sz="quarter" idx="10"/>
          </p:nvPr>
        </p:nvSpPr>
        <p:spPr/>
        <p:txBody>
          <a:bodyPr/>
          <a:lstStyle/>
          <a:p>
            <a:fld id="{826D3F72-87E7-4912-AF2A-33CD6FA8A3D0}" type="slidenum">
              <a:rPr lang="en-US" smtClean="0"/>
              <a:t>8</a:t>
            </a:fld>
            <a:endParaRPr lang="en-US"/>
          </a:p>
        </p:txBody>
      </p:sp>
    </p:spTree>
    <p:extLst>
      <p:ext uri="{BB962C8B-B14F-4D97-AF65-F5344CB8AC3E}">
        <p14:creationId xmlns:p14="http://schemas.microsoft.com/office/powerpoint/2010/main" val="3936114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0D0F1E-3888-49AC-9753-F5014A87F629}" type="slidenum">
              <a:rPr lang="en-US" smtClean="0"/>
              <a:t>9</a:t>
            </a:fld>
            <a:endParaRPr lang="en-US"/>
          </a:p>
        </p:txBody>
      </p:sp>
    </p:spTree>
    <p:extLst>
      <p:ext uri="{BB962C8B-B14F-4D97-AF65-F5344CB8AC3E}">
        <p14:creationId xmlns:p14="http://schemas.microsoft.com/office/powerpoint/2010/main" val="2263121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0D0F1E-3888-49AC-9753-F5014A87F629}" type="slidenum">
              <a:rPr lang="en-US" smtClean="0"/>
              <a:t>10</a:t>
            </a:fld>
            <a:endParaRPr lang="en-US"/>
          </a:p>
        </p:txBody>
      </p:sp>
    </p:spTree>
    <p:extLst>
      <p:ext uri="{BB962C8B-B14F-4D97-AF65-F5344CB8AC3E}">
        <p14:creationId xmlns:p14="http://schemas.microsoft.com/office/powerpoint/2010/main" val="2263121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613B06-640D-46EE-855F-95E9037CAB0C}" type="datetimeFigureOut">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D25BF-EF2B-4703-BCBB-ED222D6A3F23}" type="slidenum">
              <a:rPr lang="en-US" smtClean="0"/>
              <a:t>‹#›</a:t>
            </a:fld>
            <a:endParaRPr lang="en-US"/>
          </a:p>
        </p:txBody>
      </p:sp>
    </p:spTree>
    <p:extLst>
      <p:ext uri="{BB962C8B-B14F-4D97-AF65-F5344CB8AC3E}">
        <p14:creationId xmlns:p14="http://schemas.microsoft.com/office/powerpoint/2010/main" val="154942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613B06-640D-46EE-855F-95E9037CAB0C}" type="datetimeFigureOut">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D25BF-EF2B-4703-BCBB-ED222D6A3F23}" type="slidenum">
              <a:rPr lang="en-US" smtClean="0"/>
              <a:t>‹#›</a:t>
            </a:fld>
            <a:endParaRPr lang="en-US"/>
          </a:p>
        </p:txBody>
      </p:sp>
    </p:spTree>
    <p:extLst>
      <p:ext uri="{BB962C8B-B14F-4D97-AF65-F5344CB8AC3E}">
        <p14:creationId xmlns:p14="http://schemas.microsoft.com/office/powerpoint/2010/main" val="940454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613B06-640D-46EE-855F-95E9037CAB0C}" type="datetimeFigureOut">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D25BF-EF2B-4703-BCBB-ED222D6A3F23}" type="slidenum">
              <a:rPr lang="en-US" smtClean="0"/>
              <a:t>‹#›</a:t>
            </a:fld>
            <a:endParaRPr lang="en-US"/>
          </a:p>
        </p:txBody>
      </p:sp>
    </p:spTree>
    <p:extLst>
      <p:ext uri="{BB962C8B-B14F-4D97-AF65-F5344CB8AC3E}">
        <p14:creationId xmlns:p14="http://schemas.microsoft.com/office/powerpoint/2010/main" val="783171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613B06-640D-46EE-855F-95E9037CAB0C}" type="datetimeFigureOut">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D25BF-EF2B-4703-BCBB-ED222D6A3F23}" type="slidenum">
              <a:rPr lang="en-US" smtClean="0"/>
              <a:t>‹#›</a:t>
            </a:fld>
            <a:endParaRPr lang="en-US"/>
          </a:p>
        </p:txBody>
      </p:sp>
    </p:spTree>
    <p:extLst>
      <p:ext uri="{BB962C8B-B14F-4D97-AF65-F5344CB8AC3E}">
        <p14:creationId xmlns:p14="http://schemas.microsoft.com/office/powerpoint/2010/main" val="1206868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613B06-640D-46EE-855F-95E9037CAB0C}" type="datetimeFigureOut">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D25BF-EF2B-4703-BCBB-ED222D6A3F23}" type="slidenum">
              <a:rPr lang="en-US" smtClean="0"/>
              <a:t>‹#›</a:t>
            </a:fld>
            <a:endParaRPr lang="en-US"/>
          </a:p>
        </p:txBody>
      </p:sp>
    </p:spTree>
    <p:extLst>
      <p:ext uri="{BB962C8B-B14F-4D97-AF65-F5344CB8AC3E}">
        <p14:creationId xmlns:p14="http://schemas.microsoft.com/office/powerpoint/2010/main" val="1767231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613B06-640D-46EE-855F-95E9037CAB0C}" type="datetimeFigureOut">
              <a:rPr lang="en-US" smtClean="0"/>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D25BF-EF2B-4703-BCBB-ED222D6A3F23}" type="slidenum">
              <a:rPr lang="en-US" smtClean="0"/>
              <a:t>‹#›</a:t>
            </a:fld>
            <a:endParaRPr lang="en-US"/>
          </a:p>
        </p:txBody>
      </p:sp>
    </p:spTree>
    <p:extLst>
      <p:ext uri="{BB962C8B-B14F-4D97-AF65-F5344CB8AC3E}">
        <p14:creationId xmlns:p14="http://schemas.microsoft.com/office/powerpoint/2010/main" val="2378046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613B06-640D-46EE-855F-95E9037CAB0C}" type="datetimeFigureOut">
              <a:rPr lang="en-US" smtClean="0"/>
              <a:t>12/15/2016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BD25BF-EF2B-4703-BCBB-ED222D6A3F23}" type="slidenum">
              <a:rPr lang="en-US" smtClean="0"/>
              <a:t>‹#›</a:t>
            </a:fld>
            <a:endParaRPr lang="en-US"/>
          </a:p>
        </p:txBody>
      </p:sp>
    </p:spTree>
    <p:extLst>
      <p:ext uri="{BB962C8B-B14F-4D97-AF65-F5344CB8AC3E}">
        <p14:creationId xmlns:p14="http://schemas.microsoft.com/office/powerpoint/2010/main" val="1861490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613B06-640D-46EE-855F-95E9037CAB0C}" type="datetimeFigureOut">
              <a:rPr lang="en-US" smtClean="0"/>
              <a:t>12/15/2016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BD25BF-EF2B-4703-BCBB-ED222D6A3F23}" type="slidenum">
              <a:rPr lang="en-US" smtClean="0"/>
              <a:t>‹#›</a:t>
            </a:fld>
            <a:endParaRPr lang="en-US"/>
          </a:p>
        </p:txBody>
      </p:sp>
    </p:spTree>
    <p:extLst>
      <p:ext uri="{BB962C8B-B14F-4D97-AF65-F5344CB8AC3E}">
        <p14:creationId xmlns:p14="http://schemas.microsoft.com/office/powerpoint/2010/main" val="1484581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613B06-640D-46EE-855F-95E9037CAB0C}" type="datetimeFigureOut">
              <a:rPr lang="en-US" smtClean="0"/>
              <a:t>12/15/2016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BD25BF-EF2B-4703-BCBB-ED222D6A3F23}" type="slidenum">
              <a:rPr lang="en-US" smtClean="0"/>
              <a:t>‹#›</a:t>
            </a:fld>
            <a:endParaRPr lang="en-US"/>
          </a:p>
        </p:txBody>
      </p:sp>
    </p:spTree>
    <p:extLst>
      <p:ext uri="{BB962C8B-B14F-4D97-AF65-F5344CB8AC3E}">
        <p14:creationId xmlns:p14="http://schemas.microsoft.com/office/powerpoint/2010/main" val="3810576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613B06-640D-46EE-855F-95E9037CAB0C}" type="datetimeFigureOut">
              <a:rPr lang="en-US" smtClean="0"/>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D25BF-EF2B-4703-BCBB-ED222D6A3F23}" type="slidenum">
              <a:rPr lang="en-US" smtClean="0"/>
              <a:t>‹#›</a:t>
            </a:fld>
            <a:endParaRPr lang="en-US"/>
          </a:p>
        </p:txBody>
      </p:sp>
    </p:spTree>
    <p:extLst>
      <p:ext uri="{BB962C8B-B14F-4D97-AF65-F5344CB8AC3E}">
        <p14:creationId xmlns:p14="http://schemas.microsoft.com/office/powerpoint/2010/main" val="705148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613B06-640D-46EE-855F-95E9037CAB0C}" type="datetimeFigureOut">
              <a:rPr lang="en-US" smtClean="0"/>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D25BF-EF2B-4703-BCBB-ED222D6A3F23}" type="slidenum">
              <a:rPr lang="en-US" smtClean="0"/>
              <a:t>‹#›</a:t>
            </a:fld>
            <a:endParaRPr lang="en-US"/>
          </a:p>
        </p:txBody>
      </p:sp>
    </p:spTree>
    <p:extLst>
      <p:ext uri="{BB962C8B-B14F-4D97-AF65-F5344CB8AC3E}">
        <p14:creationId xmlns:p14="http://schemas.microsoft.com/office/powerpoint/2010/main" val="771359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3613B06-640D-46EE-855F-95E9037CAB0C}" type="datetimeFigureOut">
              <a:rPr lang="en-US" smtClean="0"/>
              <a:t>12/15/2016</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8BD25BF-EF2B-4703-BCBB-ED222D6A3F23}" type="slidenum">
              <a:rPr lang="en-US" smtClean="0"/>
              <a:t>‹#›</a:t>
            </a:fld>
            <a:endParaRPr lang="en-US"/>
          </a:p>
        </p:txBody>
      </p:sp>
    </p:spTree>
    <p:extLst>
      <p:ext uri="{BB962C8B-B14F-4D97-AF65-F5344CB8AC3E}">
        <p14:creationId xmlns:p14="http://schemas.microsoft.com/office/powerpoint/2010/main" val="4117421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slide" Target="slide8.xml"/></Relationships>
</file>

<file path=ppt/slides/_rels/slide1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slide" Target="slide19.xml"/><Relationship Id="rId5" Type="http://schemas.openxmlformats.org/officeDocument/2006/relationships/slide" Target="slide17.xml"/><Relationship Id="rId4" Type="http://schemas.openxmlformats.org/officeDocument/2006/relationships/slide" Target="slide18.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otivation%20Game.ppt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2.wdp"/></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10.xml"/><Relationship Id="rId4" Type="http://schemas.openxmlformats.org/officeDocument/2006/relationships/slide" Target="slide9.xml"/></Relationships>
</file>

<file path=ppt/slides/_rels/slide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38350"/>
            <a:ext cx="7772400" cy="1102519"/>
          </a:xfrm>
          <a:scene3d>
            <a:camera prst="orthographicFront"/>
            <a:lightRig rig="threePt" dir="t"/>
          </a:scene3d>
          <a:sp3d>
            <a:bevelT w="114300" prst="artDeco"/>
          </a:sp3d>
        </p:spPr>
        <p:txBody>
          <a:bodyPr>
            <a:noAutofit/>
            <a:sp3d extrusionH="57150">
              <a:bevelT w="57150" h="38100" prst="artDeco"/>
            </a:sp3d>
          </a:bodyPr>
          <a:lstStyle/>
          <a:p>
            <a:r>
              <a:rPr lang="en-US" sz="11500" b="1" dirty="0" smtClean="0">
                <a:latin typeface="Book Antiqua" pitchFamily="18" charset="0"/>
              </a:rPr>
              <a:t>READING</a:t>
            </a:r>
            <a:endParaRPr lang="en-US" sz="11500" b="1" dirty="0">
              <a:latin typeface="Book Antiqua" pitchFamily="18" charset="0"/>
            </a:endParaRPr>
          </a:p>
        </p:txBody>
      </p:sp>
      <p:sp>
        <p:nvSpPr>
          <p:cNvPr id="3" name="Subtitle 2"/>
          <p:cNvSpPr>
            <a:spLocks noGrp="1"/>
          </p:cNvSpPr>
          <p:nvPr>
            <p:ph type="subTitle" idx="1"/>
          </p:nvPr>
        </p:nvSpPr>
        <p:spPr>
          <a:xfrm>
            <a:off x="838200" y="3028950"/>
            <a:ext cx="7848600" cy="685800"/>
          </a:xfrm>
          <a:scene3d>
            <a:camera prst="orthographicFront"/>
            <a:lightRig rig="threePt" dir="t"/>
          </a:scene3d>
          <a:sp3d>
            <a:bevelT w="165100" prst="coolSlant"/>
          </a:sp3d>
        </p:spPr>
        <p:txBody>
          <a:bodyPr>
            <a:noAutofit/>
            <a:sp3d extrusionH="57150">
              <a:bevelT w="57150" h="38100" prst="artDeco"/>
            </a:sp3d>
          </a:bodyPr>
          <a:lstStyle/>
          <a:p>
            <a:r>
              <a:rPr lang="en-US" sz="4800" b="1" i="1" spc="2800" dirty="0" smtClean="0">
                <a:solidFill>
                  <a:srgbClr val="FF0000"/>
                </a:solidFill>
                <a:latin typeface="Book Antiqua" pitchFamily="18" charset="0"/>
              </a:rPr>
              <a:t>difficulties</a:t>
            </a:r>
            <a:endParaRPr lang="en-US" sz="4800" b="1" i="1" spc="2800" dirty="0">
              <a:solidFill>
                <a:srgbClr val="FF0000"/>
              </a:solidFill>
              <a:latin typeface="Book Antiqua" pitchFamily="18" charset="0"/>
            </a:endParaRPr>
          </a:p>
        </p:txBody>
      </p:sp>
      <p:pic>
        <p:nvPicPr>
          <p:cNvPr id="1026" name="Picture 2" descr="Image result for books png icon"/>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3886200" y="361950"/>
            <a:ext cx="1371600" cy="1371600"/>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p:cNvGrpSpPr/>
          <p:nvPr/>
        </p:nvGrpSpPr>
        <p:grpSpPr>
          <a:xfrm>
            <a:off x="685800" y="3526631"/>
            <a:ext cx="7772400" cy="797719"/>
            <a:chOff x="685800" y="3374231"/>
            <a:chExt cx="7772400" cy="797719"/>
          </a:xfrm>
        </p:grpSpPr>
        <p:sp>
          <p:nvSpPr>
            <p:cNvPr id="5" name="Title 1"/>
            <p:cNvSpPr txBox="1">
              <a:spLocks/>
            </p:cNvSpPr>
            <p:nvPr/>
          </p:nvSpPr>
          <p:spPr>
            <a:xfrm>
              <a:off x="685800" y="3374231"/>
              <a:ext cx="7772400" cy="797719"/>
            </a:xfrm>
            <a:prstGeom prst="rect">
              <a:avLst/>
            </a:prstGeom>
          </p:spPr>
          <p:txBody>
            <a:bodyPr vert="horz" lIns="91440" tIns="45720" rIns="91440" bIns="45720" rtlCol="0" anchor="ctr">
              <a:noAutofit/>
              <a:scene3d>
                <a:camera prst="orthographicFront"/>
                <a:lightRig rig="threePt" dir="t"/>
              </a:scene3d>
              <a:sp3d extrusionH="57150">
                <a:bevelT w="57150" h="38100" prst="artDeco"/>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latin typeface="Book Antiqua" pitchFamily="18" charset="0"/>
                </a:rPr>
                <a:t>and</a:t>
              </a:r>
              <a:endParaRPr lang="en-US" sz="4000" b="1" dirty="0">
                <a:latin typeface="Book Antiqua" pitchFamily="18" charset="0"/>
              </a:endParaRPr>
            </a:p>
          </p:txBody>
        </p:sp>
        <p:sp>
          <p:nvSpPr>
            <p:cNvPr id="4" name="Rectangle 3"/>
            <p:cNvSpPr/>
            <p:nvPr/>
          </p:nvSpPr>
          <p:spPr>
            <a:xfrm>
              <a:off x="990600" y="3716791"/>
              <a:ext cx="3048000" cy="132499"/>
            </a:xfrm>
            <a:prstGeom prst="rect">
              <a:avLst/>
            </a:prstGeom>
            <a:solidFill>
              <a:schemeClr val="tx1"/>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105400" y="3716791"/>
              <a:ext cx="3048000" cy="132499"/>
            </a:xfrm>
            <a:prstGeom prst="rect">
              <a:avLst/>
            </a:prstGeom>
            <a:solidFill>
              <a:schemeClr val="tx1"/>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Subtitle 2"/>
          <p:cNvSpPr txBox="1">
            <a:spLocks/>
          </p:cNvSpPr>
          <p:nvPr/>
        </p:nvSpPr>
        <p:spPr>
          <a:xfrm>
            <a:off x="838200" y="4019550"/>
            <a:ext cx="7848600" cy="685800"/>
          </a:xfrm>
          <a:prstGeom prst="rect">
            <a:avLst/>
          </a:prstGeom>
          <a:scene3d>
            <a:camera prst="orthographicFront"/>
            <a:lightRig rig="threePt" dir="t"/>
          </a:scene3d>
          <a:sp3d>
            <a:bevelT w="114300" prst="artDeco"/>
          </a:sp3d>
        </p:spPr>
        <p:txBody>
          <a:bodyPr vert="horz" lIns="91440" tIns="45720" rIns="91440" bIns="45720" rtlCol="0">
            <a:noAutofit/>
            <a:sp3d extrusionH="57150">
              <a:bevelT w="57150" h="38100" prst="artDeco"/>
            </a:sp3d>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4800" b="1" i="1" spc="2800" dirty="0" smtClean="0">
                <a:solidFill>
                  <a:srgbClr val="FF0000"/>
                </a:solidFill>
                <a:latin typeface="Book Antiqua" pitchFamily="18" charset="0"/>
              </a:rPr>
              <a:t>disabilities</a:t>
            </a:r>
            <a:endParaRPr lang="en-US" sz="4800" b="1" i="1" spc="2800" dirty="0">
              <a:solidFill>
                <a:srgbClr val="FF0000"/>
              </a:solidFill>
              <a:latin typeface="Book Antiqua" pitchFamily="18" charset="0"/>
            </a:endParaRPr>
          </a:p>
        </p:txBody>
      </p:sp>
    </p:spTree>
    <p:extLst>
      <p:ext uri="{BB962C8B-B14F-4D97-AF65-F5344CB8AC3E}">
        <p14:creationId xmlns:p14="http://schemas.microsoft.com/office/powerpoint/2010/main" val="4715484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514600" y="1123950"/>
            <a:ext cx="4112419" cy="394335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scene3d>
              <a:camera prst="orthographicFront"/>
              <a:lightRig rig="threePt" dir="t"/>
            </a:scene3d>
            <a:sp3d extrusionH="57150">
              <a:bevelT w="38100" h="38100"/>
            </a:sp3d>
          </a:bodyPr>
          <a:lstStyle/>
          <a:p>
            <a:r>
              <a:rPr lang="en-US" b="1" i="1" dirty="0" smtClean="0">
                <a:solidFill>
                  <a:srgbClr val="C00000"/>
                </a:solidFill>
                <a:latin typeface="Book Antiqua" pitchFamily="18" charset="0"/>
              </a:rPr>
              <a:t>Reading Retardation</a:t>
            </a:r>
            <a:endParaRPr lang="en-US" b="1" i="1" dirty="0">
              <a:solidFill>
                <a:srgbClr val="C00000"/>
              </a:solidFill>
              <a:latin typeface="Book Antiqua" pitchFamily="18" charset="0"/>
            </a:endParaRPr>
          </a:p>
        </p:txBody>
      </p:sp>
      <p:sp>
        <p:nvSpPr>
          <p:cNvPr id="3" name="Content Placeholder 2"/>
          <p:cNvSpPr>
            <a:spLocks noGrp="1"/>
          </p:cNvSpPr>
          <p:nvPr>
            <p:ph idx="1"/>
          </p:nvPr>
        </p:nvSpPr>
        <p:spPr>
          <a:xfrm>
            <a:off x="2780109" y="1809750"/>
            <a:ext cx="3581400" cy="3121774"/>
          </a:xfrm>
        </p:spPr>
        <p:txBody>
          <a:bodyPr>
            <a:normAutofit/>
          </a:bodyPr>
          <a:lstStyle/>
          <a:p>
            <a:pPr marL="0" indent="0" algn="ctr">
              <a:buNone/>
            </a:pPr>
            <a:r>
              <a:rPr lang="en-US" sz="2300" b="1" dirty="0" smtClean="0">
                <a:solidFill>
                  <a:schemeClr val="bg1"/>
                </a:solidFill>
                <a:latin typeface="Book Antiqua" pitchFamily="18" charset="0"/>
              </a:rPr>
              <a:t>Originally used to designate the condition of all children whose reading was significantly below age and grade norm, regardless of the children’s potential or intelligence</a:t>
            </a:r>
            <a:endParaRPr lang="en-US" sz="2300" b="1" dirty="0">
              <a:solidFill>
                <a:schemeClr val="bg1"/>
              </a:solidFill>
              <a:latin typeface="Book Antiqua" pitchFamily="18" charset="0"/>
            </a:endParaRPr>
          </a:p>
        </p:txBody>
      </p:sp>
      <p:sp>
        <p:nvSpPr>
          <p:cNvPr id="5" name="TextBox 4"/>
          <p:cNvSpPr txBox="1"/>
          <p:nvPr/>
        </p:nvSpPr>
        <p:spPr>
          <a:xfrm>
            <a:off x="4120116" y="862102"/>
            <a:ext cx="909084" cy="1862048"/>
          </a:xfrm>
          <a:prstGeom prst="rect">
            <a:avLst/>
          </a:prstGeom>
          <a:noFill/>
        </p:spPr>
        <p:txBody>
          <a:bodyPr wrap="square" rtlCol="0">
            <a:spAutoFit/>
          </a:bodyPr>
          <a:lstStyle/>
          <a:p>
            <a:pPr algn="ctr"/>
            <a:r>
              <a:rPr lang="en-US" sz="11500" dirty="0" smtClean="0">
                <a:solidFill>
                  <a:schemeClr val="bg1"/>
                </a:solidFill>
                <a:latin typeface="Arial Black" pitchFamily="34" charset="0"/>
              </a:rPr>
              <a:t>“</a:t>
            </a:r>
            <a:endParaRPr lang="en-US" sz="11500" dirty="0">
              <a:solidFill>
                <a:schemeClr val="bg1"/>
              </a:solidFill>
              <a:latin typeface="Arial Black" pitchFamily="34" charset="0"/>
            </a:endParaRPr>
          </a:p>
        </p:txBody>
      </p:sp>
    </p:spTree>
    <p:extLst>
      <p:ext uri="{BB962C8B-B14F-4D97-AF65-F5344CB8AC3E}">
        <p14:creationId xmlns:p14="http://schemas.microsoft.com/office/powerpoint/2010/main" val="2008116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19542452"/>
              </p:ext>
            </p:extLst>
          </p:nvPr>
        </p:nvGraphicFramePr>
        <p:xfrm>
          <a:off x="457200" y="133350"/>
          <a:ext cx="8229600" cy="4933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84234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E5F14E15-8571-4B7D-8A58-AAB3F478AC2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D6F3E83B-75A6-40A5-B7D4-7AB91F6A878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82AABA42-834A-43FC-BE44-5237E60DB4F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820"/>
            <a:ext cx="8229600" cy="763330"/>
          </a:xfrm>
        </p:spPr>
        <p:txBody>
          <a:bodyPr>
            <a:normAutofit/>
            <a:scene3d>
              <a:camera prst="orthographicFront"/>
              <a:lightRig rig="threePt" dir="t"/>
            </a:scene3d>
            <a:sp3d extrusionH="57150">
              <a:bevelT w="38100" h="38100"/>
            </a:sp3d>
          </a:bodyPr>
          <a:lstStyle/>
          <a:p>
            <a:r>
              <a:rPr lang="en-US" sz="4000" b="1" i="1" dirty="0" smtClean="0">
                <a:solidFill>
                  <a:schemeClr val="tx2"/>
                </a:solidFill>
                <a:latin typeface="Book Antiqua" pitchFamily="18" charset="0"/>
              </a:rPr>
              <a:t>Retarded Reader</a:t>
            </a:r>
            <a:endParaRPr lang="en-US" sz="4000" b="1" i="1" dirty="0">
              <a:solidFill>
                <a:schemeClr val="tx2"/>
              </a:solidFill>
              <a:latin typeface="Book Antiqua" pitchFamily="18" charset="0"/>
            </a:endParaRPr>
          </a:p>
        </p:txBody>
      </p:sp>
      <p:sp>
        <p:nvSpPr>
          <p:cNvPr id="3" name="Content Placeholder 2"/>
          <p:cNvSpPr>
            <a:spLocks noGrp="1"/>
          </p:cNvSpPr>
          <p:nvPr>
            <p:ph idx="1"/>
          </p:nvPr>
        </p:nvSpPr>
        <p:spPr>
          <a:xfrm>
            <a:off x="457200" y="4324350"/>
            <a:ext cx="8229600" cy="609600"/>
          </a:xfrm>
        </p:spPr>
        <p:txBody>
          <a:bodyPr>
            <a:normAutofit fontScale="62500" lnSpcReduction="20000"/>
            <a:scene3d>
              <a:camera prst="orthographicFront"/>
              <a:lightRig rig="threePt" dir="t"/>
            </a:scene3d>
            <a:sp3d extrusionH="57150">
              <a:bevelT w="57150" h="38100" prst="artDeco"/>
            </a:sp3d>
          </a:bodyPr>
          <a:lstStyle/>
          <a:p>
            <a:pPr marL="0" indent="0" algn="ctr">
              <a:buNone/>
            </a:pPr>
            <a:r>
              <a:rPr lang="en-US" b="1" dirty="0" smtClean="0">
                <a:latin typeface="Book Antiqua" pitchFamily="18" charset="0"/>
              </a:rPr>
              <a:t>One whose reading achievement is less than that of his peer group. One who is </a:t>
            </a:r>
            <a:r>
              <a:rPr lang="en-US" b="1" dirty="0" smtClean="0">
                <a:solidFill>
                  <a:schemeClr val="tx2"/>
                </a:solidFill>
                <a:latin typeface="Book Antiqua" pitchFamily="18" charset="0"/>
              </a:rPr>
              <a:t>behind the normal </a:t>
            </a:r>
            <a:r>
              <a:rPr lang="en-US" b="1" dirty="0" smtClean="0">
                <a:latin typeface="Book Antiqua" pitchFamily="18" charset="0"/>
              </a:rPr>
              <a:t>or expected pattern of achievement.</a:t>
            </a:r>
            <a:endParaRPr lang="en-US" b="1" dirty="0">
              <a:latin typeface="Book Antiqua" pitchFamily="18" charset="0"/>
            </a:endParaRPr>
          </a:p>
        </p:txBody>
      </p:sp>
      <p:pic>
        <p:nvPicPr>
          <p:cNvPr id="3074" name="Picture 2" descr="Image result for pupil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3700" y="895349"/>
            <a:ext cx="3276600" cy="327660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mage result for back icon png">
            <a:hlinkClick r:id="rId4" action="ppaction://hlinksldjump"/>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10447" y="4105959"/>
            <a:ext cx="1033553" cy="1033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3615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514600" y="1123950"/>
            <a:ext cx="4112419" cy="394335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scene3d>
              <a:camera prst="orthographicFront"/>
              <a:lightRig rig="threePt" dir="t"/>
            </a:scene3d>
            <a:sp3d extrusionH="57150">
              <a:bevelT w="38100" h="38100"/>
            </a:sp3d>
          </a:bodyPr>
          <a:lstStyle/>
          <a:p>
            <a:r>
              <a:rPr lang="en-US" b="1" i="1" dirty="0" smtClean="0">
                <a:solidFill>
                  <a:srgbClr val="C00000"/>
                </a:solidFill>
                <a:latin typeface="Book Antiqua" pitchFamily="18" charset="0"/>
              </a:rPr>
              <a:t>Reading Disability</a:t>
            </a:r>
            <a:endParaRPr lang="en-US" b="1" i="1" dirty="0">
              <a:solidFill>
                <a:srgbClr val="C00000"/>
              </a:solidFill>
              <a:latin typeface="Book Antiqua" pitchFamily="18" charset="0"/>
            </a:endParaRPr>
          </a:p>
        </p:txBody>
      </p:sp>
      <p:sp>
        <p:nvSpPr>
          <p:cNvPr id="3" name="Content Placeholder 2"/>
          <p:cNvSpPr>
            <a:spLocks noGrp="1"/>
          </p:cNvSpPr>
          <p:nvPr>
            <p:ph idx="1"/>
          </p:nvPr>
        </p:nvSpPr>
        <p:spPr>
          <a:xfrm>
            <a:off x="2780109" y="2038350"/>
            <a:ext cx="3581400" cy="2893174"/>
          </a:xfrm>
        </p:spPr>
        <p:txBody>
          <a:bodyPr>
            <a:normAutofit/>
          </a:bodyPr>
          <a:lstStyle/>
          <a:p>
            <a:pPr marL="0" indent="0" algn="ctr">
              <a:buNone/>
            </a:pPr>
            <a:r>
              <a:rPr lang="en-US" sz="2400" b="1" dirty="0" smtClean="0">
                <a:solidFill>
                  <a:schemeClr val="bg1"/>
                </a:solidFill>
                <a:latin typeface="Book Antiqua" pitchFamily="18" charset="0"/>
              </a:rPr>
              <a:t>Refers to retarded readers whose mental ability should enable them to read considerably better than they do. </a:t>
            </a:r>
            <a:endParaRPr lang="en-US" sz="2400" b="1" dirty="0">
              <a:solidFill>
                <a:schemeClr val="bg1"/>
              </a:solidFill>
              <a:latin typeface="Book Antiqua" pitchFamily="18" charset="0"/>
            </a:endParaRPr>
          </a:p>
        </p:txBody>
      </p:sp>
      <p:sp>
        <p:nvSpPr>
          <p:cNvPr id="5" name="TextBox 4"/>
          <p:cNvSpPr txBox="1"/>
          <p:nvPr/>
        </p:nvSpPr>
        <p:spPr>
          <a:xfrm>
            <a:off x="4120116" y="862102"/>
            <a:ext cx="909084" cy="1862048"/>
          </a:xfrm>
          <a:prstGeom prst="rect">
            <a:avLst/>
          </a:prstGeom>
          <a:noFill/>
        </p:spPr>
        <p:txBody>
          <a:bodyPr wrap="square" rtlCol="0">
            <a:spAutoFit/>
          </a:bodyPr>
          <a:lstStyle/>
          <a:p>
            <a:pPr algn="ctr"/>
            <a:r>
              <a:rPr lang="en-US" sz="11500" dirty="0" smtClean="0">
                <a:solidFill>
                  <a:schemeClr val="bg1"/>
                </a:solidFill>
                <a:latin typeface="Arial Black" pitchFamily="34" charset="0"/>
              </a:rPr>
              <a:t>“</a:t>
            </a:r>
            <a:endParaRPr lang="en-US" sz="11500" dirty="0">
              <a:solidFill>
                <a:schemeClr val="bg1"/>
              </a:solidFill>
              <a:latin typeface="Arial Black" pitchFamily="34" charset="0"/>
            </a:endParaRPr>
          </a:p>
        </p:txBody>
      </p:sp>
      <p:pic>
        <p:nvPicPr>
          <p:cNvPr id="6" name="Picture 2" descr="Image result for back icon png">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10447" y="4105959"/>
            <a:ext cx="1033553" cy="1033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8140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514600" y="1123950"/>
            <a:ext cx="4112419" cy="394335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scene3d>
              <a:camera prst="orthographicFront"/>
              <a:lightRig rig="threePt" dir="t"/>
            </a:scene3d>
            <a:sp3d extrusionH="57150">
              <a:bevelT w="38100" h="38100"/>
            </a:sp3d>
          </a:bodyPr>
          <a:lstStyle/>
          <a:p>
            <a:r>
              <a:rPr lang="en-US" b="1" i="1" dirty="0" smtClean="0">
                <a:solidFill>
                  <a:srgbClr val="C00000"/>
                </a:solidFill>
                <a:latin typeface="Book Antiqua" pitchFamily="18" charset="0"/>
              </a:rPr>
              <a:t>Dyslexia</a:t>
            </a:r>
            <a:endParaRPr lang="en-US" b="1" i="1" dirty="0">
              <a:solidFill>
                <a:srgbClr val="C00000"/>
              </a:solidFill>
              <a:latin typeface="Book Antiqua" pitchFamily="18" charset="0"/>
            </a:endParaRPr>
          </a:p>
        </p:txBody>
      </p:sp>
      <p:sp>
        <p:nvSpPr>
          <p:cNvPr id="3" name="Content Placeholder 2"/>
          <p:cNvSpPr>
            <a:spLocks noGrp="1"/>
          </p:cNvSpPr>
          <p:nvPr>
            <p:ph idx="1"/>
          </p:nvPr>
        </p:nvSpPr>
        <p:spPr>
          <a:xfrm>
            <a:off x="2932509" y="1964576"/>
            <a:ext cx="3276600" cy="2893174"/>
          </a:xfrm>
        </p:spPr>
        <p:txBody>
          <a:bodyPr>
            <a:normAutofit/>
          </a:bodyPr>
          <a:lstStyle/>
          <a:p>
            <a:pPr marL="0" indent="0" algn="ctr">
              <a:buNone/>
            </a:pPr>
            <a:r>
              <a:rPr lang="en-US" sz="2200" b="1" dirty="0" smtClean="0">
                <a:solidFill>
                  <a:schemeClr val="bg1"/>
                </a:solidFill>
                <a:latin typeface="Book Antiqua" pitchFamily="18" charset="0"/>
              </a:rPr>
              <a:t>A defective reading which may represent loss of competency following brain injury or degeneration or a development failure to profit from instruction</a:t>
            </a:r>
            <a:endParaRPr lang="en-US" sz="2200" b="1" dirty="0">
              <a:solidFill>
                <a:schemeClr val="bg1"/>
              </a:solidFill>
              <a:latin typeface="Book Antiqua" pitchFamily="18" charset="0"/>
            </a:endParaRPr>
          </a:p>
        </p:txBody>
      </p:sp>
      <p:sp>
        <p:nvSpPr>
          <p:cNvPr id="5" name="TextBox 4"/>
          <p:cNvSpPr txBox="1"/>
          <p:nvPr/>
        </p:nvSpPr>
        <p:spPr>
          <a:xfrm>
            <a:off x="4120116" y="862102"/>
            <a:ext cx="909084" cy="1862048"/>
          </a:xfrm>
          <a:prstGeom prst="rect">
            <a:avLst/>
          </a:prstGeom>
          <a:noFill/>
        </p:spPr>
        <p:txBody>
          <a:bodyPr wrap="square" rtlCol="0">
            <a:spAutoFit/>
          </a:bodyPr>
          <a:lstStyle/>
          <a:p>
            <a:pPr algn="ctr"/>
            <a:r>
              <a:rPr lang="en-US" sz="11500" dirty="0" smtClean="0">
                <a:solidFill>
                  <a:schemeClr val="bg1"/>
                </a:solidFill>
                <a:latin typeface="Arial Black" pitchFamily="34" charset="0"/>
              </a:rPr>
              <a:t>“</a:t>
            </a:r>
            <a:endParaRPr lang="en-US" sz="11500" dirty="0">
              <a:solidFill>
                <a:schemeClr val="bg1"/>
              </a:solidFill>
              <a:latin typeface="Arial Black" pitchFamily="34" charset="0"/>
            </a:endParaRPr>
          </a:p>
        </p:txBody>
      </p:sp>
    </p:spTree>
    <p:extLst>
      <p:ext uri="{BB962C8B-B14F-4D97-AF65-F5344CB8AC3E}">
        <p14:creationId xmlns:p14="http://schemas.microsoft.com/office/powerpoint/2010/main" val="1046287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689371"/>
          </a:xfrm>
        </p:spPr>
        <p:txBody>
          <a:bodyPr>
            <a:normAutofit/>
            <a:scene3d>
              <a:camera prst="orthographicFront"/>
              <a:lightRig rig="threePt" dir="t"/>
            </a:scene3d>
            <a:sp3d extrusionH="57150">
              <a:bevelT w="38100" h="38100"/>
            </a:sp3d>
          </a:bodyPr>
          <a:lstStyle/>
          <a:p>
            <a:r>
              <a:rPr lang="en-US" sz="3600" b="1" i="1" dirty="0" smtClean="0">
                <a:solidFill>
                  <a:schemeClr val="accent1">
                    <a:lumMod val="75000"/>
                  </a:schemeClr>
                </a:solidFill>
                <a:latin typeface="Book Antiqua" pitchFamily="18" charset="0"/>
              </a:rPr>
              <a:t>Underachiever in Reading</a:t>
            </a:r>
            <a:endParaRPr lang="en-US" sz="3600" b="1" i="1" dirty="0">
              <a:solidFill>
                <a:schemeClr val="accent1">
                  <a:lumMod val="75000"/>
                </a:schemeClr>
              </a:solidFill>
              <a:latin typeface="Book Antiqua" pitchFamily="18" charset="0"/>
            </a:endParaRPr>
          </a:p>
        </p:txBody>
      </p:sp>
      <p:sp>
        <p:nvSpPr>
          <p:cNvPr id="3" name="Content Placeholder 2"/>
          <p:cNvSpPr>
            <a:spLocks noGrp="1"/>
          </p:cNvSpPr>
          <p:nvPr>
            <p:ph idx="1"/>
          </p:nvPr>
        </p:nvSpPr>
        <p:spPr>
          <a:xfrm>
            <a:off x="152400" y="895350"/>
            <a:ext cx="8763000" cy="1066800"/>
          </a:xfrm>
        </p:spPr>
        <p:txBody>
          <a:bodyPr>
            <a:normAutofit/>
            <a:scene3d>
              <a:camera prst="orthographicFront"/>
              <a:lightRig rig="threePt" dir="t"/>
            </a:scene3d>
            <a:sp3d extrusionH="57150">
              <a:bevelT w="38100" h="38100"/>
            </a:sp3d>
          </a:bodyPr>
          <a:lstStyle/>
          <a:p>
            <a:pPr marL="0" indent="0" algn="just">
              <a:buNone/>
            </a:pPr>
            <a:r>
              <a:rPr lang="en-US" sz="2000" b="1" dirty="0" smtClean="0">
                <a:latin typeface="Book Antiqua" pitchFamily="18" charset="0"/>
              </a:rPr>
              <a:t>Restricted to those whose reading performance is not below age and grade standards but who are judged to be functioning significantly below their own potential level in reading</a:t>
            </a:r>
            <a:endParaRPr lang="en-US" sz="2000" b="1" dirty="0">
              <a:latin typeface="Book Antiqua" pitchFamily="18" charset="0"/>
            </a:endParaRPr>
          </a:p>
        </p:txBody>
      </p:sp>
      <p:sp>
        <p:nvSpPr>
          <p:cNvPr id="4" name="Rounded Rectangle 3">
            <a:hlinkClick r:id="rId3" action="ppaction://hlinksldjump"/>
          </p:cNvPr>
          <p:cNvSpPr/>
          <p:nvPr/>
        </p:nvSpPr>
        <p:spPr>
          <a:xfrm>
            <a:off x="276447" y="2058286"/>
            <a:ext cx="4267200" cy="144780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sp3d extrusionH="57150">
              <a:bevelT h="25400" prst="softRound"/>
            </a:sp3d>
          </a:bodyPr>
          <a:lstStyle/>
          <a:p>
            <a:pPr algn="ctr"/>
            <a:r>
              <a:rPr lang="en-US" sz="4000" b="1" dirty="0" smtClean="0">
                <a:latin typeface="Book Antiqua" pitchFamily="18" charset="0"/>
              </a:rPr>
              <a:t>Slow Learner</a:t>
            </a:r>
            <a:endParaRPr lang="en-US" sz="4000" b="1" dirty="0">
              <a:latin typeface="Book Antiqua" pitchFamily="18" charset="0"/>
            </a:endParaRPr>
          </a:p>
        </p:txBody>
      </p:sp>
      <p:sp>
        <p:nvSpPr>
          <p:cNvPr id="8" name="Rounded Rectangle 7">
            <a:hlinkClick r:id="rId4" action="ppaction://hlinksldjump"/>
          </p:cNvPr>
          <p:cNvSpPr/>
          <p:nvPr/>
        </p:nvSpPr>
        <p:spPr>
          <a:xfrm>
            <a:off x="276447" y="3582286"/>
            <a:ext cx="4267200" cy="14478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sp3d extrusionH="57150">
              <a:bevelT h="25400" prst="softRound"/>
            </a:sp3d>
          </a:bodyPr>
          <a:lstStyle/>
          <a:p>
            <a:pPr lvl="0" algn="ctr"/>
            <a:r>
              <a:rPr lang="en-US" sz="4000" b="1" dirty="0" smtClean="0">
                <a:solidFill>
                  <a:prstClr val="white"/>
                </a:solidFill>
                <a:latin typeface="Book Antiqua" pitchFamily="18" charset="0"/>
              </a:rPr>
              <a:t>Disadvantaged Reader</a:t>
            </a:r>
            <a:endParaRPr lang="en-US" sz="4000" b="1" dirty="0">
              <a:solidFill>
                <a:prstClr val="white"/>
              </a:solidFill>
              <a:latin typeface="Book Antiqua" pitchFamily="18" charset="0"/>
            </a:endParaRPr>
          </a:p>
        </p:txBody>
      </p:sp>
      <p:sp>
        <p:nvSpPr>
          <p:cNvPr id="9" name="Rounded Rectangle 8">
            <a:hlinkClick r:id="rId5" action="ppaction://hlinksldjump"/>
          </p:cNvPr>
          <p:cNvSpPr/>
          <p:nvPr/>
        </p:nvSpPr>
        <p:spPr>
          <a:xfrm>
            <a:off x="4591493" y="2038350"/>
            <a:ext cx="4267200" cy="1447800"/>
          </a:xfrm>
          <a:prstGeom prst="roundRect">
            <a:avLst/>
          </a:prstGeom>
          <a:ln>
            <a:noFill/>
          </a:ln>
        </p:spPr>
        <p:style>
          <a:lnRef idx="0">
            <a:schemeClr val="accent3"/>
          </a:lnRef>
          <a:fillRef idx="3">
            <a:schemeClr val="accent3"/>
          </a:fillRef>
          <a:effectRef idx="3">
            <a:schemeClr val="accent3"/>
          </a:effectRef>
          <a:fontRef idx="minor">
            <a:schemeClr val="lt1"/>
          </a:fontRef>
        </p:style>
        <p:txBody>
          <a:bodyPr rtlCol="0" anchor="ctr">
            <a:sp3d extrusionH="57150">
              <a:bevelT h="25400" prst="softRound"/>
            </a:sp3d>
          </a:bodyPr>
          <a:lstStyle/>
          <a:p>
            <a:pPr lvl="0" algn="ctr"/>
            <a:r>
              <a:rPr lang="en-US" sz="4000" b="1" dirty="0" smtClean="0">
                <a:solidFill>
                  <a:prstClr val="white"/>
                </a:solidFill>
                <a:latin typeface="Book Antiqua" pitchFamily="18" charset="0"/>
              </a:rPr>
              <a:t>Reluctant Reader</a:t>
            </a:r>
            <a:endParaRPr lang="en-US" sz="4000" b="1" dirty="0">
              <a:solidFill>
                <a:prstClr val="white"/>
              </a:solidFill>
              <a:latin typeface="Book Antiqua" pitchFamily="18" charset="0"/>
            </a:endParaRPr>
          </a:p>
        </p:txBody>
      </p:sp>
      <p:sp>
        <p:nvSpPr>
          <p:cNvPr id="10" name="Rounded Rectangle 9">
            <a:hlinkClick r:id="rId6" action="ppaction://hlinksldjump"/>
          </p:cNvPr>
          <p:cNvSpPr/>
          <p:nvPr/>
        </p:nvSpPr>
        <p:spPr>
          <a:xfrm>
            <a:off x="4591493" y="3562350"/>
            <a:ext cx="4267200" cy="14478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sp3d extrusionH="57150">
              <a:bevelT h="25400" prst="softRound"/>
            </a:sp3d>
          </a:bodyPr>
          <a:lstStyle/>
          <a:p>
            <a:pPr lvl="0" algn="ctr"/>
            <a:r>
              <a:rPr lang="en-US" sz="4000" b="1" dirty="0" smtClean="0">
                <a:solidFill>
                  <a:prstClr val="white"/>
                </a:solidFill>
                <a:latin typeface="Book Antiqua" pitchFamily="18" charset="0"/>
              </a:rPr>
              <a:t>Retarded Reader</a:t>
            </a:r>
            <a:endParaRPr lang="en-US" sz="4000" b="1" dirty="0">
              <a:solidFill>
                <a:prstClr val="white"/>
              </a:solidFill>
              <a:latin typeface="Book Antiqua" pitchFamily="18" charset="0"/>
            </a:endParaRPr>
          </a:p>
        </p:txBody>
      </p:sp>
    </p:spTree>
    <p:extLst>
      <p:ext uri="{BB962C8B-B14F-4D97-AF65-F5344CB8AC3E}">
        <p14:creationId xmlns:p14="http://schemas.microsoft.com/office/powerpoint/2010/main" val="42400591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790700" y="1962150"/>
            <a:ext cx="5562600" cy="2971800"/>
          </a:xfrm>
        </p:spPr>
        <p:txBody>
          <a:bodyPr>
            <a:normAutofit fontScale="77500" lnSpcReduction="20000"/>
            <a:scene3d>
              <a:camera prst="orthographicFront"/>
              <a:lightRig rig="threePt" dir="t"/>
            </a:scene3d>
            <a:sp3d extrusionH="57150">
              <a:bevelT w="57150" h="38100" prst="artDeco"/>
            </a:sp3d>
          </a:bodyPr>
          <a:lstStyle/>
          <a:p>
            <a:pPr>
              <a:buFont typeface="Wingdings" pitchFamily="2" charset="2"/>
              <a:buChar char="ü"/>
            </a:pPr>
            <a:r>
              <a:rPr lang="en-US" b="1" dirty="0">
                <a:latin typeface="Book Antiqua" pitchFamily="18" charset="0"/>
              </a:rPr>
              <a:t>Ability level with an IQ below </a:t>
            </a:r>
            <a:r>
              <a:rPr lang="en-US" b="1" dirty="0" smtClean="0">
                <a:latin typeface="Book Antiqua" pitchFamily="18" charset="0"/>
              </a:rPr>
              <a:t>90</a:t>
            </a:r>
          </a:p>
          <a:p>
            <a:pPr>
              <a:buFont typeface="Wingdings" pitchFamily="2" charset="2"/>
              <a:buChar char="ü"/>
            </a:pPr>
            <a:r>
              <a:rPr lang="en-US" b="1" dirty="0">
                <a:latin typeface="Book Antiqua" pitchFamily="18" charset="0"/>
              </a:rPr>
              <a:t>Seldom reads on ability level</a:t>
            </a:r>
            <a:endParaRPr lang="en-US" b="1" dirty="0" smtClean="0">
              <a:latin typeface="Book Antiqua" pitchFamily="18" charset="0"/>
            </a:endParaRPr>
          </a:p>
          <a:p>
            <a:pPr>
              <a:buFont typeface="Wingdings" pitchFamily="2" charset="2"/>
              <a:buChar char="ü"/>
            </a:pPr>
            <a:r>
              <a:rPr lang="en-US" b="1" dirty="0" smtClean="0">
                <a:latin typeface="Book Antiqua" pitchFamily="18" charset="0"/>
              </a:rPr>
              <a:t>Generally </a:t>
            </a:r>
            <a:r>
              <a:rPr lang="en-US" b="1" dirty="0">
                <a:latin typeface="Book Antiqua" pitchFamily="18" charset="0"/>
              </a:rPr>
              <a:t>reads below grade </a:t>
            </a:r>
            <a:r>
              <a:rPr lang="en-US" b="1" dirty="0" smtClean="0">
                <a:latin typeface="Book Antiqua" pitchFamily="18" charset="0"/>
              </a:rPr>
              <a:t>level</a:t>
            </a:r>
          </a:p>
          <a:p>
            <a:pPr>
              <a:buFont typeface="Wingdings" pitchFamily="2" charset="2"/>
              <a:buChar char="ü"/>
            </a:pPr>
            <a:r>
              <a:rPr lang="en-US" b="1" dirty="0">
                <a:latin typeface="Book Antiqua" pitchFamily="18" charset="0"/>
              </a:rPr>
              <a:t>Instruction needs to be adapted to his limited ability</a:t>
            </a:r>
            <a:endParaRPr lang="en-US" b="1" dirty="0" smtClean="0">
              <a:latin typeface="Book Antiqua" pitchFamily="18" charset="0"/>
            </a:endParaRPr>
          </a:p>
          <a:p>
            <a:pPr>
              <a:buFont typeface="Wingdings" pitchFamily="2" charset="2"/>
              <a:buChar char="ü"/>
            </a:pPr>
            <a:r>
              <a:rPr lang="en-US" b="1" dirty="0">
                <a:latin typeface="Book Antiqua" pitchFamily="18" charset="0"/>
              </a:rPr>
              <a:t>The pace of instructions and teacher expectations must be realistic</a:t>
            </a:r>
          </a:p>
        </p:txBody>
      </p:sp>
      <p:sp>
        <p:nvSpPr>
          <p:cNvPr id="7" name="Rounded Rectangle 6"/>
          <p:cNvSpPr/>
          <p:nvPr/>
        </p:nvSpPr>
        <p:spPr>
          <a:xfrm>
            <a:off x="2124739" y="285750"/>
            <a:ext cx="4894521" cy="144780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sp3d extrusionH="57150">
              <a:bevelT h="25400" prst="softRound"/>
            </a:sp3d>
          </a:bodyPr>
          <a:lstStyle/>
          <a:p>
            <a:pPr algn="ctr"/>
            <a:r>
              <a:rPr lang="en-US" sz="4000" b="1" dirty="0" smtClean="0">
                <a:latin typeface="Book Antiqua" pitchFamily="18" charset="0"/>
              </a:rPr>
              <a:t>Slow Reader</a:t>
            </a:r>
            <a:endParaRPr lang="en-US" sz="4000" b="1" dirty="0">
              <a:latin typeface="Book Antiqua" pitchFamily="18" charset="0"/>
            </a:endParaRPr>
          </a:p>
        </p:txBody>
      </p:sp>
      <p:pic>
        <p:nvPicPr>
          <p:cNvPr id="8" name="Picture 2" descr="Image result for back icon 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10447" y="4105959"/>
            <a:ext cx="1033553" cy="1033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058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790700" y="1962150"/>
            <a:ext cx="5562600" cy="2971800"/>
          </a:xfrm>
        </p:spPr>
        <p:txBody>
          <a:bodyPr>
            <a:normAutofit fontScale="92500" lnSpcReduction="20000"/>
            <a:scene3d>
              <a:camera prst="orthographicFront"/>
              <a:lightRig rig="threePt" dir="t"/>
            </a:scene3d>
            <a:sp3d extrusionH="57150">
              <a:bevelT w="57150" h="38100" prst="artDeco"/>
            </a:sp3d>
          </a:bodyPr>
          <a:lstStyle/>
          <a:p>
            <a:pPr>
              <a:buFont typeface="Wingdings" pitchFamily="2" charset="2"/>
              <a:buChar char="ü"/>
            </a:pPr>
            <a:r>
              <a:rPr lang="en-US" b="1" dirty="0">
                <a:latin typeface="Book Antiqua" pitchFamily="18" charset="0"/>
              </a:rPr>
              <a:t>Can read but will </a:t>
            </a:r>
            <a:r>
              <a:rPr lang="en-US" b="1" dirty="0" smtClean="0">
                <a:latin typeface="Book Antiqua" pitchFamily="18" charset="0"/>
              </a:rPr>
              <a:t>not</a:t>
            </a:r>
          </a:p>
          <a:p>
            <a:pPr>
              <a:buFont typeface="Wingdings" pitchFamily="2" charset="2"/>
              <a:buChar char="ü"/>
            </a:pPr>
            <a:r>
              <a:rPr lang="en-US" b="1" dirty="0">
                <a:latin typeface="Book Antiqua" pitchFamily="18" charset="0"/>
              </a:rPr>
              <a:t>The root of reading difficulties is the mental attitude of the pupil</a:t>
            </a:r>
            <a:endParaRPr lang="en-US" b="1" dirty="0" smtClean="0">
              <a:latin typeface="Book Antiqua" pitchFamily="18" charset="0"/>
            </a:endParaRPr>
          </a:p>
          <a:p>
            <a:pPr>
              <a:buFont typeface="Wingdings" pitchFamily="2" charset="2"/>
              <a:buChar char="ü"/>
            </a:pPr>
            <a:r>
              <a:rPr lang="en-US" b="1" dirty="0" smtClean="0">
                <a:latin typeface="Book Antiqua" pitchFamily="18" charset="0"/>
              </a:rPr>
              <a:t>Solutions </a:t>
            </a:r>
            <a:r>
              <a:rPr lang="en-US" b="1" dirty="0">
                <a:latin typeface="Book Antiqua" pitchFamily="18" charset="0"/>
              </a:rPr>
              <a:t>to the reading problem begins with a change of attitude</a:t>
            </a:r>
          </a:p>
        </p:txBody>
      </p:sp>
      <p:sp>
        <p:nvSpPr>
          <p:cNvPr id="4" name="Rounded Rectangle 3"/>
          <p:cNvSpPr/>
          <p:nvPr/>
        </p:nvSpPr>
        <p:spPr>
          <a:xfrm>
            <a:off x="2124739" y="285750"/>
            <a:ext cx="4894521" cy="1447800"/>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sp3d extrusionH="57150">
              <a:bevelT h="25400" prst="softRound"/>
            </a:sp3d>
          </a:bodyPr>
          <a:lstStyle/>
          <a:p>
            <a:pPr algn="ctr"/>
            <a:r>
              <a:rPr lang="en-US" sz="4000" b="1" dirty="0" smtClean="0">
                <a:latin typeface="Book Antiqua" pitchFamily="18" charset="0"/>
              </a:rPr>
              <a:t>Reluctant Reader</a:t>
            </a:r>
            <a:endParaRPr lang="en-US" sz="4000" b="1" dirty="0">
              <a:latin typeface="Book Antiqua" pitchFamily="18" charset="0"/>
            </a:endParaRPr>
          </a:p>
        </p:txBody>
      </p:sp>
      <p:pic>
        <p:nvPicPr>
          <p:cNvPr id="5" name="Picture 2" descr="Image result for back icon 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10447" y="4105959"/>
            <a:ext cx="1033553" cy="1033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3999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5899" y="1962150"/>
            <a:ext cx="6172200" cy="3124200"/>
          </a:xfrm>
        </p:spPr>
        <p:txBody>
          <a:bodyPr>
            <a:normAutofit fontScale="70000" lnSpcReduction="20000"/>
            <a:scene3d>
              <a:camera prst="orthographicFront"/>
              <a:lightRig rig="threePt" dir="t"/>
            </a:scene3d>
            <a:sp3d extrusionH="57150">
              <a:bevelT w="57150" h="38100" prst="artDeco"/>
            </a:sp3d>
          </a:bodyPr>
          <a:lstStyle/>
          <a:p>
            <a:pPr>
              <a:buFont typeface="Wingdings" pitchFamily="2" charset="2"/>
              <a:buChar char="ü"/>
            </a:pPr>
            <a:r>
              <a:rPr lang="en-US" b="1" dirty="0">
                <a:latin typeface="Book Antiqua" pitchFamily="18" charset="0"/>
              </a:rPr>
              <a:t>Potential often far exceeds </a:t>
            </a:r>
            <a:r>
              <a:rPr lang="en-US" b="1" dirty="0" smtClean="0">
                <a:latin typeface="Book Antiqua" pitchFamily="18" charset="0"/>
              </a:rPr>
              <a:t>performance</a:t>
            </a:r>
          </a:p>
          <a:p>
            <a:pPr>
              <a:buFont typeface="Wingdings" pitchFamily="2" charset="2"/>
              <a:buChar char="ü"/>
            </a:pPr>
            <a:r>
              <a:rPr lang="en-US" b="1" dirty="0">
                <a:latin typeface="Book Antiqua" pitchFamily="18" charset="0"/>
              </a:rPr>
              <a:t>Generally can learn and wants to learn</a:t>
            </a:r>
            <a:endParaRPr lang="en-US" b="1" dirty="0" smtClean="0">
              <a:latin typeface="Book Antiqua" pitchFamily="18" charset="0"/>
            </a:endParaRPr>
          </a:p>
          <a:p>
            <a:pPr>
              <a:buFont typeface="Wingdings" pitchFamily="2" charset="2"/>
              <a:buChar char="ü"/>
            </a:pPr>
            <a:r>
              <a:rPr lang="en-US" b="1" dirty="0">
                <a:latin typeface="Book Antiqua" pitchFamily="18" charset="0"/>
              </a:rPr>
              <a:t>Lacks adequate oral language because of inadequate </a:t>
            </a:r>
            <a:r>
              <a:rPr lang="en-US" b="1" dirty="0" smtClean="0">
                <a:latin typeface="Book Antiqua" pitchFamily="18" charset="0"/>
              </a:rPr>
              <a:t>experience</a:t>
            </a:r>
          </a:p>
          <a:p>
            <a:pPr>
              <a:buFont typeface="Wingdings" pitchFamily="2" charset="2"/>
              <a:buChar char="ü"/>
            </a:pPr>
            <a:r>
              <a:rPr lang="en-US" b="1" dirty="0">
                <a:latin typeface="Book Antiqua" pitchFamily="18" charset="0"/>
              </a:rPr>
              <a:t>Does not look upon reading as life-related</a:t>
            </a:r>
            <a:endParaRPr lang="en-US" b="1" dirty="0" smtClean="0">
              <a:latin typeface="Book Antiqua" pitchFamily="18" charset="0"/>
            </a:endParaRPr>
          </a:p>
          <a:p>
            <a:pPr>
              <a:buFont typeface="Wingdings" pitchFamily="2" charset="2"/>
              <a:buChar char="ü"/>
            </a:pPr>
            <a:r>
              <a:rPr lang="en-US" b="1" dirty="0">
                <a:latin typeface="Book Antiqua" pitchFamily="18" charset="0"/>
              </a:rPr>
              <a:t>Often feels alienated from the larger social </a:t>
            </a:r>
            <a:r>
              <a:rPr lang="en-US" b="1" dirty="0" smtClean="0">
                <a:latin typeface="Book Antiqua" pitchFamily="18" charset="0"/>
              </a:rPr>
              <a:t>structure</a:t>
            </a:r>
          </a:p>
          <a:p>
            <a:pPr>
              <a:buFont typeface="Wingdings" pitchFamily="2" charset="2"/>
              <a:buChar char="ü"/>
            </a:pPr>
            <a:r>
              <a:rPr lang="en-US" b="1" dirty="0">
                <a:latin typeface="Book Antiqua" pitchFamily="18" charset="0"/>
              </a:rPr>
              <a:t>Often is deficient in auditory attention</a:t>
            </a:r>
            <a:endParaRPr lang="en-US" b="1" dirty="0" smtClean="0">
              <a:latin typeface="Book Antiqua" pitchFamily="18" charset="0"/>
            </a:endParaRPr>
          </a:p>
          <a:p>
            <a:pPr>
              <a:buFont typeface="Wingdings" pitchFamily="2" charset="2"/>
              <a:buChar char="ü"/>
            </a:pPr>
            <a:r>
              <a:rPr lang="en-US" b="1" dirty="0" smtClean="0">
                <a:latin typeface="Book Antiqua" pitchFamily="18" charset="0"/>
              </a:rPr>
              <a:t>Needs </a:t>
            </a:r>
            <a:r>
              <a:rPr lang="en-US" b="1" dirty="0">
                <a:latin typeface="Book Antiqua" pitchFamily="18" charset="0"/>
              </a:rPr>
              <a:t>to learn how to </a:t>
            </a:r>
            <a:r>
              <a:rPr lang="en-US" b="1" dirty="0" smtClean="0">
                <a:latin typeface="Book Antiqua" pitchFamily="18" charset="0"/>
              </a:rPr>
              <a:t>learn</a:t>
            </a:r>
          </a:p>
        </p:txBody>
      </p:sp>
      <p:sp>
        <p:nvSpPr>
          <p:cNvPr id="4" name="Rounded Rectangle 3"/>
          <p:cNvSpPr/>
          <p:nvPr/>
        </p:nvSpPr>
        <p:spPr>
          <a:xfrm>
            <a:off x="2124739" y="285750"/>
            <a:ext cx="4894521" cy="144780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sp3d extrusionH="57150">
              <a:bevelT h="25400" prst="softRound"/>
            </a:sp3d>
          </a:bodyPr>
          <a:lstStyle/>
          <a:p>
            <a:pPr algn="ctr"/>
            <a:r>
              <a:rPr lang="en-US" sz="4000" b="1" dirty="0" smtClean="0">
                <a:latin typeface="Book Antiqua" pitchFamily="18" charset="0"/>
              </a:rPr>
              <a:t>Disadvantaged Reader</a:t>
            </a:r>
            <a:endParaRPr lang="en-US" sz="4000" b="1" dirty="0">
              <a:latin typeface="Book Antiqua" pitchFamily="18" charset="0"/>
            </a:endParaRPr>
          </a:p>
        </p:txBody>
      </p:sp>
      <p:pic>
        <p:nvPicPr>
          <p:cNvPr id="5" name="Picture 2" descr="Image result for back icon 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10447" y="4105959"/>
            <a:ext cx="1033553" cy="1033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7571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5899" y="2038350"/>
            <a:ext cx="6172200" cy="2895600"/>
          </a:xfrm>
        </p:spPr>
        <p:txBody>
          <a:bodyPr>
            <a:normAutofit fontScale="62500" lnSpcReduction="20000"/>
            <a:scene3d>
              <a:camera prst="orthographicFront"/>
              <a:lightRig rig="threePt" dir="t"/>
            </a:scene3d>
            <a:sp3d extrusionH="57150">
              <a:bevelT w="57150" h="38100" prst="artDeco"/>
            </a:sp3d>
          </a:bodyPr>
          <a:lstStyle/>
          <a:p>
            <a:pPr>
              <a:buFont typeface="Wingdings" pitchFamily="2" charset="2"/>
              <a:buChar char="ü"/>
            </a:pPr>
            <a:r>
              <a:rPr lang="en-US" b="1" dirty="0">
                <a:latin typeface="Book Antiqua" pitchFamily="18" charset="0"/>
              </a:rPr>
              <a:t>Usually of average or above average intelligence, although could also be a slow </a:t>
            </a:r>
            <a:r>
              <a:rPr lang="en-US" b="1" dirty="0" smtClean="0">
                <a:latin typeface="Book Antiqua" pitchFamily="18" charset="0"/>
              </a:rPr>
              <a:t>reader</a:t>
            </a:r>
          </a:p>
          <a:p>
            <a:pPr>
              <a:buFont typeface="Wingdings" pitchFamily="2" charset="2"/>
              <a:buChar char="ü"/>
            </a:pPr>
            <a:r>
              <a:rPr lang="en-US" b="1" dirty="0">
                <a:latin typeface="Book Antiqua" pitchFamily="18" charset="0"/>
              </a:rPr>
              <a:t>Does not read on ability level</a:t>
            </a:r>
            <a:endParaRPr lang="en-US" b="1" dirty="0" smtClean="0">
              <a:latin typeface="Book Antiqua" pitchFamily="18" charset="0"/>
            </a:endParaRPr>
          </a:p>
          <a:p>
            <a:pPr>
              <a:buFont typeface="Wingdings" pitchFamily="2" charset="2"/>
              <a:buChar char="ü"/>
            </a:pPr>
            <a:r>
              <a:rPr lang="en-US" b="1" dirty="0">
                <a:latin typeface="Book Antiqua" pitchFamily="18" charset="0"/>
              </a:rPr>
              <a:t>May or may not be reading below grade </a:t>
            </a:r>
            <a:r>
              <a:rPr lang="en-US" b="1" dirty="0" smtClean="0">
                <a:latin typeface="Book Antiqua" pitchFamily="18" charset="0"/>
              </a:rPr>
              <a:t>level</a:t>
            </a:r>
          </a:p>
          <a:p>
            <a:pPr>
              <a:buFont typeface="Wingdings" pitchFamily="2" charset="2"/>
              <a:buChar char="ü"/>
            </a:pPr>
            <a:r>
              <a:rPr lang="en-US" b="1" dirty="0">
                <a:latin typeface="Book Antiqua" pitchFamily="18" charset="0"/>
              </a:rPr>
              <a:t>May show blocks to learning, especially emotional or neurological, which keep him from learning to read</a:t>
            </a:r>
            <a:endParaRPr lang="en-US" b="1" dirty="0" smtClean="0">
              <a:latin typeface="Book Antiqua" pitchFamily="18" charset="0"/>
            </a:endParaRPr>
          </a:p>
          <a:p>
            <a:pPr>
              <a:buFont typeface="Wingdings" pitchFamily="2" charset="2"/>
              <a:buChar char="ü"/>
            </a:pPr>
            <a:r>
              <a:rPr lang="en-US" b="1" dirty="0" smtClean="0">
                <a:latin typeface="Book Antiqua" pitchFamily="18" charset="0"/>
              </a:rPr>
              <a:t>Instruction </a:t>
            </a:r>
            <a:r>
              <a:rPr lang="en-US" b="1" dirty="0">
                <a:latin typeface="Book Antiqua" pitchFamily="18" charset="0"/>
              </a:rPr>
              <a:t>needs to be adapted to his limited </a:t>
            </a:r>
            <a:r>
              <a:rPr lang="en-US" b="1" dirty="0" smtClean="0">
                <a:latin typeface="Book Antiqua" pitchFamily="18" charset="0"/>
              </a:rPr>
              <a:t>ability</a:t>
            </a:r>
          </a:p>
        </p:txBody>
      </p:sp>
      <p:sp>
        <p:nvSpPr>
          <p:cNvPr id="4" name="Rounded Rectangle 3"/>
          <p:cNvSpPr/>
          <p:nvPr/>
        </p:nvSpPr>
        <p:spPr>
          <a:xfrm>
            <a:off x="2124739" y="285750"/>
            <a:ext cx="4894521" cy="1447800"/>
          </a:xfrm>
          <a:prstGeom prst="roundRect">
            <a:avLst/>
          </a:prstGeom>
          <a:ln/>
        </p:spPr>
        <p:style>
          <a:lnRef idx="0">
            <a:schemeClr val="accent2"/>
          </a:lnRef>
          <a:fillRef idx="3">
            <a:schemeClr val="accent2"/>
          </a:fillRef>
          <a:effectRef idx="3">
            <a:schemeClr val="accent2"/>
          </a:effectRef>
          <a:fontRef idx="minor">
            <a:schemeClr val="lt1"/>
          </a:fontRef>
        </p:style>
        <p:txBody>
          <a:bodyPr rtlCol="0" anchor="ctr">
            <a:sp3d extrusionH="57150">
              <a:bevelT h="25400" prst="softRound"/>
            </a:sp3d>
          </a:bodyPr>
          <a:lstStyle/>
          <a:p>
            <a:pPr algn="ctr"/>
            <a:r>
              <a:rPr lang="en-US" sz="4000" b="1" dirty="0" smtClean="0">
                <a:latin typeface="Book Antiqua" pitchFamily="18" charset="0"/>
              </a:rPr>
              <a:t>Retarded Reader</a:t>
            </a:r>
            <a:endParaRPr lang="en-US" sz="4000" b="1" dirty="0">
              <a:latin typeface="Book Antiqua" pitchFamily="18" charset="0"/>
            </a:endParaRPr>
          </a:p>
        </p:txBody>
      </p:sp>
      <p:pic>
        <p:nvPicPr>
          <p:cNvPr id="7" name="Picture 2" descr="Image result for back icon pn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10447" y="4105959"/>
            <a:ext cx="1033553" cy="1033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8683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2290" name="Picture 2" descr="Image result for starters icon">
            <a:hlinkClick r:id="rId2" action="ppaction://hlinkpres?slideindex=1&amp;slidetit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1619250"/>
            <a:ext cx="2286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55967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86100"/>
            <a:ext cx="8229600" cy="857250"/>
          </a:xfrm>
        </p:spPr>
        <p:txBody>
          <a:bodyPr>
            <a:noAutofit/>
            <a:scene3d>
              <a:camera prst="orthographicFront"/>
              <a:lightRig rig="threePt" dir="t"/>
            </a:scene3d>
            <a:sp3d extrusionH="57150">
              <a:bevelT w="57150" h="38100" prst="artDeco"/>
            </a:sp3d>
          </a:bodyPr>
          <a:lstStyle/>
          <a:p>
            <a:r>
              <a:rPr lang="en-US" sz="7200" b="1" dirty="0" smtClean="0">
                <a:solidFill>
                  <a:srgbClr val="C00000"/>
                </a:solidFill>
                <a:latin typeface="Book Antiqua" pitchFamily="18" charset="0"/>
              </a:rPr>
              <a:t>Targets of Reading Assessment</a:t>
            </a:r>
            <a:endParaRPr lang="en-US" sz="7200" b="1" dirty="0">
              <a:solidFill>
                <a:srgbClr val="C00000"/>
              </a:solidFill>
              <a:latin typeface="Book Antiqua" pitchFamily="18" charset="0"/>
            </a:endParaRPr>
          </a:p>
        </p:txBody>
      </p:sp>
      <p:pic>
        <p:nvPicPr>
          <p:cNvPr id="1026" name="Picture 2" descr="Image result for 5 icon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666750"/>
            <a:ext cx="16764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9249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52400" y="209550"/>
            <a:ext cx="8839200" cy="342900"/>
          </a:xfrm>
          <a:prstGeom prst="rect">
            <a:avLst/>
          </a:prstGeom>
        </p:spPr>
        <p:txBody>
          <a:bodyPr vert="horz" lIns="91440" tIns="45720" rIns="91440" bIns="45720" rtlCol="0" anchor="ctr">
            <a:noAutofit/>
            <a:scene3d>
              <a:camera prst="orthographicFront"/>
              <a:lightRig rig="threePt" dir="t"/>
            </a:scene3d>
            <a:sp3d extrusionH="57150">
              <a:bevelT w="57150" h="38100" prst="artDeco"/>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spc="600" dirty="0" smtClean="0">
                <a:solidFill>
                  <a:srgbClr val="C00000"/>
                </a:solidFill>
                <a:latin typeface="Book Antiqua" pitchFamily="18" charset="0"/>
                <a:cs typeface="Arial" pitchFamily="34" charset="0"/>
              </a:rPr>
              <a:t>ORAL FLUENCY</a:t>
            </a:r>
            <a:endParaRPr lang="en-US" sz="4000" b="1" spc="600" dirty="0">
              <a:solidFill>
                <a:srgbClr val="C00000"/>
              </a:solidFill>
              <a:latin typeface="Book Antiqua" pitchFamily="18" charset="0"/>
              <a:cs typeface="Arial" pitchFamily="34" charset="0"/>
            </a:endParaRPr>
          </a:p>
        </p:txBody>
      </p:sp>
      <p:sp>
        <p:nvSpPr>
          <p:cNvPr id="7" name="TextBox 6"/>
          <p:cNvSpPr txBox="1"/>
          <p:nvPr/>
        </p:nvSpPr>
        <p:spPr>
          <a:xfrm>
            <a:off x="148442" y="1193721"/>
            <a:ext cx="2823358" cy="3816429"/>
          </a:xfrm>
          <a:prstGeom prst="rect">
            <a:avLst/>
          </a:prstGeom>
          <a:solidFill>
            <a:schemeClr val="tx2">
              <a:lumMod val="50000"/>
            </a:schemeClr>
          </a:solidFill>
        </p:spPr>
        <p:txBody>
          <a:bodyPr wrap="square" rtlCol="0">
            <a:spAutoFit/>
            <a:scene3d>
              <a:camera prst="orthographicFront"/>
              <a:lightRig rig="threePt" dir="t"/>
            </a:scene3d>
            <a:sp3d extrusionH="57150">
              <a:bevelT w="57150" h="38100" prst="artDeco"/>
            </a:sp3d>
          </a:bodyPr>
          <a:lstStyle/>
          <a:p>
            <a:pPr algn="ctr"/>
            <a:r>
              <a:rPr lang="en-US" b="1" dirty="0" smtClean="0">
                <a:solidFill>
                  <a:schemeClr val="bg1"/>
                </a:solidFill>
                <a:latin typeface="Book Antiqua" pitchFamily="18" charset="0"/>
              </a:rPr>
              <a:t>Indicators of Difficulty:</a:t>
            </a:r>
          </a:p>
          <a:p>
            <a:pPr marL="285750" indent="-285750" algn="just">
              <a:buFont typeface="Wingdings" pitchFamily="2" charset="2"/>
              <a:buChar char="ü"/>
            </a:pPr>
            <a:r>
              <a:rPr lang="en-US" sz="1600" b="1" dirty="0" smtClean="0">
                <a:solidFill>
                  <a:schemeClr val="bg1"/>
                </a:solidFill>
                <a:latin typeface="Book Antiqua" pitchFamily="18" charset="0"/>
              </a:rPr>
              <a:t>Reads at a slower pace</a:t>
            </a:r>
          </a:p>
          <a:p>
            <a:pPr marL="285750" indent="-285750" algn="just">
              <a:buFont typeface="Wingdings" pitchFamily="2" charset="2"/>
              <a:buChar char="ü"/>
            </a:pPr>
            <a:r>
              <a:rPr lang="en-US" sz="1600" b="1" dirty="0" smtClean="0">
                <a:solidFill>
                  <a:schemeClr val="bg1"/>
                </a:solidFill>
                <a:latin typeface="Book Antiqua" pitchFamily="18" charset="0"/>
              </a:rPr>
              <a:t>Pauses or stops often</a:t>
            </a:r>
          </a:p>
          <a:p>
            <a:pPr marL="285750" indent="-285750" algn="just">
              <a:buFont typeface="Wingdings" pitchFamily="2" charset="2"/>
              <a:buChar char="ü"/>
            </a:pPr>
            <a:r>
              <a:rPr lang="en-US" sz="1600" b="1" dirty="0" smtClean="0">
                <a:solidFill>
                  <a:schemeClr val="bg1"/>
                </a:solidFill>
                <a:latin typeface="Book Antiqua" pitchFamily="18" charset="0"/>
              </a:rPr>
              <a:t>Does not attend to punctuation</a:t>
            </a:r>
          </a:p>
          <a:p>
            <a:pPr marL="285750" indent="-285750" algn="just">
              <a:buFont typeface="Wingdings" pitchFamily="2" charset="2"/>
              <a:buChar char="ü"/>
            </a:pPr>
            <a:r>
              <a:rPr lang="en-US" sz="1600" b="1" dirty="0" smtClean="0">
                <a:solidFill>
                  <a:schemeClr val="bg1"/>
                </a:solidFill>
                <a:latin typeface="Book Antiqua" pitchFamily="18" charset="0"/>
              </a:rPr>
              <a:t>Sounds unnatural</a:t>
            </a:r>
          </a:p>
          <a:p>
            <a:pPr marL="285750" indent="-285750" algn="just">
              <a:buFont typeface="Wingdings" pitchFamily="2" charset="2"/>
              <a:buChar char="ü"/>
            </a:pPr>
            <a:r>
              <a:rPr lang="en-US" sz="1600" b="1" dirty="0" smtClean="0">
                <a:solidFill>
                  <a:schemeClr val="bg1"/>
                </a:solidFill>
                <a:latin typeface="Book Antiqua" pitchFamily="18" charset="0"/>
              </a:rPr>
              <a:t>Reads word for word</a:t>
            </a:r>
          </a:p>
          <a:p>
            <a:pPr marL="285750" indent="-285750" algn="just">
              <a:buFont typeface="Wingdings" pitchFamily="2" charset="2"/>
              <a:buChar char="ü"/>
            </a:pPr>
            <a:r>
              <a:rPr lang="en-US" sz="1600" b="1" dirty="0" smtClean="0">
                <a:solidFill>
                  <a:schemeClr val="bg1"/>
                </a:solidFill>
                <a:latin typeface="Book Antiqua" pitchFamily="18" charset="0"/>
              </a:rPr>
              <a:t>Reads with little or no expression</a:t>
            </a:r>
          </a:p>
          <a:p>
            <a:pPr marL="285750" indent="-285750" algn="just">
              <a:buFont typeface="Wingdings" pitchFamily="2" charset="2"/>
              <a:buChar char="ü"/>
            </a:pPr>
            <a:r>
              <a:rPr lang="en-US" sz="1600" b="1" dirty="0" smtClean="0">
                <a:solidFill>
                  <a:schemeClr val="bg1"/>
                </a:solidFill>
                <a:latin typeface="Book Antiqua" pitchFamily="18" charset="0"/>
              </a:rPr>
              <a:t>Seems to take more effort to read</a:t>
            </a:r>
          </a:p>
          <a:p>
            <a:pPr marL="285750" indent="-285750" algn="just">
              <a:buFont typeface="Wingdings" pitchFamily="2" charset="2"/>
              <a:buChar char="ü"/>
            </a:pPr>
            <a:r>
              <a:rPr lang="en-US" sz="1600" b="1" dirty="0" smtClean="0">
                <a:solidFill>
                  <a:schemeClr val="bg1"/>
                </a:solidFill>
                <a:latin typeface="Book Antiqua" pitchFamily="18" charset="0"/>
              </a:rPr>
              <a:t>Stumbles over multi-syllabic words</a:t>
            </a:r>
          </a:p>
          <a:p>
            <a:pPr marL="285750" indent="-285750" algn="just">
              <a:buFont typeface="Wingdings" pitchFamily="2" charset="2"/>
              <a:buChar char="ü"/>
            </a:pPr>
            <a:r>
              <a:rPr lang="en-US" sz="1600" b="1" dirty="0" smtClean="0">
                <a:solidFill>
                  <a:schemeClr val="bg1"/>
                </a:solidFill>
                <a:latin typeface="Book Antiqua" pitchFamily="18" charset="0"/>
              </a:rPr>
              <a:t>Only attends to the beginning of words </a:t>
            </a:r>
          </a:p>
        </p:txBody>
      </p:sp>
      <p:sp>
        <p:nvSpPr>
          <p:cNvPr id="10" name="TextBox 9"/>
          <p:cNvSpPr txBox="1"/>
          <p:nvPr/>
        </p:nvSpPr>
        <p:spPr>
          <a:xfrm>
            <a:off x="3048000" y="819150"/>
            <a:ext cx="5943600" cy="4308872"/>
          </a:xfrm>
          <a:prstGeom prst="rect">
            <a:avLst/>
          </a:prstGeom>
          <a:noFill/>
        </p:spPr>
        <p:txBody>
          <a:bodyPr wrap="square" rtlCol="0">
            <a:spAutoFit/>
            <a:scene3d>
              <a:camera prst="orthographicFront"/>
              <a:lightRig rig="threePt" dir="t"/>
            </a:scene3d>
            <a:sp3d extrusionH="57150">
              <a:bevelT w="57150" h="38100" prst="artDeco"/>
            </a:sp3d>
          </a:bodyPr>
          <a:lstStyle/>
          <a:p>
            <a:pPr algn="ctr"/>
            <a:r>
              <a:rPr lang="en-US" sz="2000" b="1" dirty="0" smtClean="0">
                <a:solidFill>
                  <a:schemeClr val="accent6">
                    <a:lumMod val="75000"/>
                  </a:schemeClr>
                </a:solidFill>
                <a:latin typeface="Book Antiqua" pitchFamily="18" charset="0"/>
              </a:rPr>
              <a:t>Modified Instructional</a:t>
            </a:r>
            <a:r>
              <a:rPr lang="en-US" sz="2000" b="1" baseline="0" dirty="0" smtClean="0">
                <a:solidFill>
                  <a:schemeClr val="accent6">
                    <a:lumMod val="75000"/>
                  </a:schemeClr>
                </a:solidFill>
                <a:latin typeface="Book Antiqua" pitchFamily="18" charset="0"/>
              </a:rPr>
              <a:t> Plans</a:t>
            </a:r>
          </a:p>
          <a:p>
            <a:pPr marL="285750" indent="-285750" algn="just">
              <a:buFont typeface="Wingdings" pitchFamily="2" charset="2"/>
              <a:buChar char="ü"/>
            </a:pPr>
            <a:r>
              <a:rPr lang="en-US" sz="1600" b="1" dirty="0" smtClean="0">
                <a:latin typeface="Book Antiqua" pitchFamily="18" charset="0"/>
              </a:rPr>
              <a:t>Read aloud to students to model effective reading.</a:t>
            </a:r>
          </a:p>
          <a:p>
            <a:pPr marL="285750" indent="-285750" algn="just">
              <a:buFont typeface="Wingdings" pitchFamily="2" charset="2"/>
              <a:buChar char="ü"/>
            </a:pPr>
            <a:r>
              <a:rPr lang="en-US" sz="1600" b="1" dirty="0" smtClean="0">
                <a:latin typeface="Book Antiqua" pitchFamily="18" charset="0"/>
              </a:rPr>
              <a:t>Allow students to choose (and practice) text and then read to an audience. </a:t>
            </a:r>
          </a:p>
          <a:p>
            <a:pPr marL="285750" indent="-285750" algn="just">
              <a:buFont typeface="Wingdings" pitchFamily="2" charset="2"/>
              <a:buChar char="ü"/>
            </a:pPr>
            <a:r>
              <a:rPr lang="en-US" sz="1600" b="1" dirty="0" smtClean="0">
                <a:latin typeface="Book Antiqua" pitchFamily="18" charset="0"/>
              </a:rPr>
              <a:t>Have students tape record themselves and then listen to their reading.</a:t>
            </a:r>
          </a:p>
          <a:p>
            <a:pPr marL="285750" indent="-285750" algn="just">
              <a:buFont typeface="Wingdings" pitchFamily="2" charset="2"/>
              <a:buChar char="ü"/>
            </a:pPr>
            <a:r>
              <a:rPr lang="en-US" sz="1600" b="1" dirty="0" smtClean="0">
                <a:latin typeface="Book Antiqua" pitchFamily="18" charset="0"/>
              </a:rPr>
              <a:t>Use mini-lesson directed toward improving fluency (cloze activity) and over learning word parts.</a:t>
            </a:r>
          </a:p>
          <a:p>
            <a:pPr marL="285750" indent="-285750" algn="just">
              <a:buFont typeface="Wingdings" pitchFamily="2" charset="2"/>
              <a:buChar char="ü"/>
            </a:pPr>
            <a:r>
              <a:rPr lang="en-US" sz="1600" b="1" dirty="0" smtClean="0">
                <a:latin typeface="Book Antiqua" pitchFamily="18" charset="0"/>
              </a:rPr>
              <a:t>Repetition is important; allow students to reread and rerecord the same text, with feedback and guidance.</a:t>
            </a:r>
          </a:p>
          <a:p>
            <a:pPr marL="285750" indent="-285750" algn="just">
              <a:buFont typeface="Wingdings" pitchFamily="2" charset="2"/>
              <a:buChar char="ü"/>
            </a:pPr>
            <a:r>
              <a:rPr lang="en-US" sz="1600" b="1" dirty="0" smtClean="0">
                <a:latin typeface="Book Antiqua" pitchFamily="18" charset="0"/>
              </a:rPr>
              <a:t>Access or build rich and complete background knowledge prior to and during reading.</a:t>
            </a:r>
          </a:p>
          <a:p>
            <a:pPr marL="285750" indent="-285750" algn="just">
              <a:buFont typeface="Wingdings" pitchFamily="2" charset="2"/>
              <a:buChar char="ü"/>
            </a:pPr>
            <a:r>
              <a:rPr lang="en-US" sz="1600" b="1" dirty="0" smtClean="0">
                <a:latin typeface="Book Antiqua" pitchFamily="18" charset="0"/>
              </a:rPr>
              <a:t>Allow students to practice partner reading.</a:t>
            </a:r>
          </a:p>
          <a:p>
            <a:pPr marL="285750" indent="-285750" algn="just">
              <a:buFont typeface="Wingdings" pitchFamily="2" charset="2"/>
              <a:buChar char="ü"/>
            </a:pPr>
            <a:r>
              <a:rPr lang="en-US" sz="1600" b="1" dirty="0" smtClean="0">
                <a:latin typeface="Book Antiqua" pitchFamily="18" charset="0"/>
              </a:rPr>
              <a:t>Read drama aloud so students can practice intonation and finding the voices of different characters.</a:t>
            </a:r>
          </a:p>
          <a:p>
            <a:pPr marL="285750" indent="-285750" algn="just">
              <a:buFont typeface="Wingdings" pitchFamily="2" charset="2"/>
              <a:buChar char="ü"/>
            </a:pPr>
            <a:r>
              <a:rPr lang="en-US" sz="1600" b="1" dirty="0" smtClean="0">
                <a:latin typeface="Book Antiqua" pitchFamily="18" charset="0"/>
              </a:rPr>
              <a:t>Give students access to a lot of easy-to-read text.</a:t>
            </a:r>
          </a:p>
          <a:p>
            <a:pPr marL="285750" indent="-285750" algn="just">
              <a:buFont typeface="Wingdings" pitchFamily="2" charset="2"/>
              <a:buChar char="ü"/>
            </a:pPr>
            <a:r>
              <a:rPr lang="en-US" sz="1600" b="1" dirty="0" smtClean="0">
                <a:latin typeface="Book Antiqua" pitchFamily="18" charset="0"/>
              </a:rPr>
              <a:t>Allow students to practice choral reading.</a:t>
            </a:r>
            <a:endParaRPr lang="en-US" sz="1600" b="1" dirty="0">
              <a:latin typeface="Book Antiqua" pitchFamily="18" charset="0"/>
            </a:endParaRPr>
          </a:p>
        </p:txBody>
      </p:sp>
    </p:spTree>
    <p:extLst>
      <p:ext uri="{BB962C8B-B14F-4D97-AF65-F5344CB8AC3E}">
        <p14:creationId xmlns:p14="http://schemas.microsoft.com/office/powerpoint/2010/main" val="3898599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nimBg="1"/>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52400" y="209550"/>
            <a:ext cx="8839200" cy="342900"/>
          </a:xfrm>
          <a:prstGeom prst="rect">
            <a:avLst/>
          </a:prstGeom>
        </p:spPr>
        <p:txBody>
          <a:bodyPr vert="horz" lIns="91440" tIns="45720" rIns="91440" bIns="45720" rtlCol="0" anchor="ctr">
            <a:noAutofit/>
            <a:scene3d>
              <a:camera prst="orthographicFront"/>
              <a:lightRig rig="threePt" dir="t"/>
            </a:scene3d>
            <a:sp3d extrusionH="57150">
              <a:bevelT w="57150" h="38100" prst="artDeco"/>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spc="600" dirty="0" smtClean="0">
                <a:solidFill>
                  <a:srgbClr val="C00000"/>
                </a:solidFill>
                <a:latin typeface="Book Antiqua" pitchFamily="18" charset="0"/>
                <a:cs typeface="Arial" pitchFamily="34" charset="0"/>
              </a:rPr>
              <a:t>COMPREHENSION</a:t>
            </a:r>
            <a:endParaRPr lang="en-US" sz="4000" b="1" spc="600" dirty="0">
              <a:solidFill>
                <a:srgbClr val="C00000"/>
              </a:solidFill>
              <a:latin typeface="Book Antiqua" pitchFamily="18" charset="0"/>
              <a:cs typeface="Arial" pitchFamily="34" charset="0"/>
            </a:endParaRPr>
          </a:p>
        </p:txBody>
      </p:sp>
      <p:sp>
        <p:nvSpPr>
          <p:cNvPr id="7" name="TextBox 6"/>
          <p:cNvSpPr txBox="1"/>
          <p:nvPr/>
        </p:nvSpPr>
        <p:spPr>
          <a:xfrm>
            <a:off x="148442" y="878250"/>
            <a:ext cx="3661558" cy="4131900"/>
          </a:xfrm>
          <a:prstGeom prst="rect">
            <a:avLst/>
          </a:prstGeom>
          <a:solidFill>
            <a:schemeClr val="tx2">
              <a:lumMod val="50000"/>
            </a:schemeClr>
          </a:solidFill>
        </p:spPr>
        <p:txBody>
          <a:bodyPr wrap="square" rtlCol="0">
            <a:spAutoFit/>
            <a:scene3d>
              <a:camera prst="orthographicFront"/>
              <a:lightRig rig="threePt" dir="t"/>
            </a:scene3d>
            <a:sp3d extrusionH="57150">
              <a:bevelT w="57150" h="38100" prst="artDeco"/>
            </a:sp3d>
          </a:bodyPr>
          <a:lstStyle/>
          <a:p>
            <a:pPr algn="ctr"/>
            <a:r>
              <a:rPr lang="en-US" b="1" dirty="0" smtClean="0">
                <a:solidFill>
                  <a:schemeClr val="bg1"/>
                </a:solidFill>
                <a:latin typeface="Book Antiqua" pitchFamily="18" charset="0"/>
              </a:rPr>
              <a:t>Indicators of Difficulty:</a:t>
            </a:r>
          </a:p>
          <a:p>
            <a:pPr marL="285750" indent="-285750" algn="just">
              <a:buFont typeface="Wingdings" pitchFamily="2" charset="2"/>
              <a:buChar char="ü"/>
            </a:pPr>
            <a:r>
              <a:rPr lang="en-US" sz="1300" b="1" dirty="0" smtClean="0">
                <a:solidFill>
                  <a:schemeClr val="bg1"/>
                </a:solidFill>
                <a:latin typeface="Book Antiqua" pitchFamily="18" charset="0"/>
              </a:rPr>
              <a:t>Gives weak retell: plot, characters, etc.</a:t>
            </a:r>
          </a:p>
          <a:p>
            <a:pPr marL="285750" indent="-285750" algn="just">
              <a:buFont typeface="Wingdings" pitchFamily="2" charset="2"/>
              <a:buChar char="ü"/>
            </a:pPr>
            <a:r>
              <a:rPr lang="en-US" sz="1300" b="1" dirty="0" smtClean="0">
                <a:solidFill>
                  <a:schemeClr val="bg1"/>
                </a:solidFill>
                <a:latin typeface="Book Antiqua" pitchFamily="18" charset="0"/>
              </a:rPr>
              <a:t>Selects insignificant details to talk or write about</a:t>
            </a:r>
          </a:p>
          <a:p>
            <a:pPr marL="285750" indent="-285750" algn="just">
              <a:buFont typeface="Wingdings" pitchFamily="2" charset="2"/>
              <a:buChar char="ü"/>
            </a:pPr>
            <a:r>
              <a:rPr lang="en-US" sz="1300" b="1" dirty="0" smtClean="0">
                <a:solidFill>
                  <a:schemeClr val="bg1"/>
                </a:solidFill>
                <a:latin typeface="Book Antiqua" pitchFamily="18" charset="0"/>
              </a:rPr>
              <a:t>May not respond to humor in a story</a:t>
            </a:r>
          </a:p>
          <a:p>
            <a:pPr marL="285750" indent="-285750" algn="just">
              <a:buFont typeface="Wingdings" pitchFamily="2" charset="2"/>
              <a:buChar char="ü"/>
            </a:pPr>
            <a:r>
              <a:rPr lang="en-US" sz="1300" b="1" dirty="0" smtClean="0">
                <a:solidFill>
                  <a:schemeClr val="bg1"/>
                </a:solidFill>
                <a:latin typeface="Book Antiqua" pitchFamily="18" charset="0"/>
              </a:rPr>
              <a:t>Strives for flawless oral reading performance</a:t>
            </a:r>
          </a:p>
          <a:p>
            <a:pPr marL="285750" indent="-285750" algn="just">
              <a:buFont typeface="Wingdings" pitchFamily="2" charset="2"/>
              <a:buChar char="ü"/>
            </a:pPr>
            <a:r>
              <a:rPr lang="en-US" sz="1300" b="1" dirty="0" smtClean="0">
                <a:solidFill>
                  <a:schemeClr val="bg1"/>
                </a:solidFill>
                <a:latin typeface="Book Antiqua" pitchFamily="18" charset="0"/>
              </a:rPr>
              <a:t>Orally reads too quickly</a:t>
            </a:r>
          </a:p>
          <a:p>
            <a:pPr marL="285750" indent="-285750" algn="just">
              <a:buFont typeface="Wingdings" pitchFamily="2" charset="2"/>
              <a:buChar char="ü"/>
            </a:pPr>
            <a:r>
              <a:rPr lang="en-US" sz="1300" b="1" dirty="0" smtClean="0">
                <a:solidFill>
                  <a:schemeClr val="bg1"/>
                </a:solidFill>
                <a:latin typeface="Book Antiqua" pitchFamily="18" charset="0"/>
              </a:rPr>
              <a:t>Omits entire phrases without recognizing or self-correcting</a:t>
            </a:r>
          </a:p>
          <a:p>
            <a:pPr marL="285750" indent="-285750" algn="just">
              <a:buFont typeface="Wingdings" pitchFamily="2" charset="2"/>
              <a:buChar char="ü"/>
            </a:pPr>
            <a:r>
              <a:rPr lang="en-US" sz="1300" b="1" dirty="0" smtClean="0">
                <a:solidFill>
                  <a:schemeClr val="bg1"/>
                </a:solidFill>
                <a:latin typeface="Book Antiqua" pitchFamily="18" charset="0"/>
              </a:rPr>
              <a:t>Over uses or misuses </a:t>
            </a:r>
            <a:r>
              <a:rPr lang="en-US" sz="1300" b="1" dirty="0" err="1" smtClean="0">
                <a:solidFill>
                  <a:schemeClr val="bg1"/>
                </a:solidFill>
                <a:latin typeface="Book Antiqua" pitchFamily="18" charset="0"/>
              </a:rPr>
              <a:t>graphophonic</a:t>
            </a:r>
            <a:r>
              <a:rPr lang="en-US" sz="1300" b="1" dirty="0" smtClean="0">
                <a:solidFill>
                  <a:schemeClr val="bg1"/>
                </a:solidFill>
                <a:latin typeface="Book Antiqua" pitchFamily="18" charset="0"/>
              </a:rPr>
              <a:t> clues: </a:t>
            </a:r>
            <a:br>
              <a:rPr lang="en-US" sz="1300" b="1" dirty="0" smtClean="0">
                <a:solidFill>
                  <a:schemeClr val="bg1"/>
                </a:solidFill>
                <a:latin typeface="Book Antiqua" pitchFamily="18" charset="0"/>
              </a:rPr>
            </a:br>
            <a:r>
              <a:rPr lang="en-US" sz="1050" b="1" i="1" dirty="0" smtClean="0">
                <a:solidFill>
                  <a:schemeClr val="bg1"/>
                </a:solidFill>
                <a:latin typeface="Book Antiqua" pitchFamily="18" charset="0"/>
              </a:rPr>
              <a:t>(For example though and through)</a:t>
            </a:r>
          </a:p>
          <a:p>
            <a:pPr marL="285750" indent="-285750" algn="just">
              <a:buFont typeface="Wingdings" pitchFamily="2" charset="2"/>
              <a:buChar char="ü"/>
            </a:pPr>
            <a:r>
              <a:rPr lang="en-US" sz="1300" b="1" dirty="0" smtClean="0">
                <a:solidFill>
                  <a:schemeClr val="bg1"/>
                </a:solidFill>
                <a:latin typeface="Book Antiqua" pitchFamily="18" charset="0"/>
              </a:rPr>
              <a:t>Substitutes non-words with many of the same letters as actual words</a:t>
            </a:r>
          </a:p>
          <a:p>
            <a:pPr marL="285750" indent="-285750" algn="just">
              <a:buFont typeface="Wingdings" pitchFamily="2" charset="2"/>
              <a:buChar char="ü"/>
            </a:pPr>
            <a:r>
              <a:rPr lang="en-US" sz="1300" b="1" dirty="0" smtClean="0">
                <a:solidFill>
                  <a:schemeClr val="bg1"/>
                </a:solidFill>
                <a:latin typeface="Book Antiqua" pitchFamily="18" charset="0"/>
              </a:rPr>
              <a:t>Disrupts meaning by substituting pronouns</a:t>
            </a:r>
          </a:p>
          <a:p>
            <a:pPr marL="285750" indent="-285750" algn="just">
              <a:buFont typeface="Wingdings" pitchFamily="2" charset="2"/>
              <a:buChar char="ü"/>
            </a:pPr>
            <a:r>
              <a:rPr lang="en-US" sz="1300" b="1" dirty="0" smtClean="0">
                <a:solidFill>
                  <a:schemeClr val="bg1"/>
                </a:solidFill>
                <a:latin typeface="Book Antiqua" pitchFamily="18" charset="0"/>
              </a:rPr>
              <a:t>Confuses words that look similar</a:t>
            </a:r>
          </a:p>
          <a:p>
            <a:pPr marL="285750" indent="-285750" algn="just">
              <a:buFont typeface="Wingdings" pitchFamily="2" charset="2"/>
              <a:buChar char="ü"/>
            </a:pPr>
            <a:r>
              <a:rPr lang="en-US" sz="1300" b="1" dirty="0" smtClean="0">
                <a:solidFill>
                  <a:schemeClr val="bg1"/>
                </a:solidFill>
                <a:latin typeface="Book Antiqua" pitchFamily="18" charset="0"/>
              </a:rPr>
              <a:t>Has trouble with contractions</a:t>
            </a:r>
          </a:p>
          <a:p>
            <a:pPr marL="285750" indent="-285750" algn="just">
              <a:buFont typeface="Wingdings" pitchFamily="2" charset="2"/>
              <a:buChar char="ü"/>
            </a:pPr>
            <a:r>
              <a:rPr lang="en-US" sz="1300" b="1" dirty="0" smtClean="0">
                <a:solidFill>
                  <a:schemeClr val="bg1"/>
                </a:solidFill>
                <a:latin typeface="Book Antiqua" pitchFamily="18" charset="0"/>
              </a:rPr>
              <a:t>Misreads words that do not maintain the author’s meaning without self-correcting</a:t>
            </a:r>
          </a:p>
        </p:txBody>
      </p:sp>
      <p:sp>
        <p:nvSpPr>
          <p:cNvPr id="10" name="TextBox 9"/>
          <p:cNvSpPr txBox="1"/>
          <p:nvPr/>
        </p:nvSpPr>
        <p:spPr>
          <a:xfrm>
            <a:off x="3810000" y="742950"/>
            <a:ext cx="5181600" cy="4339650"/>
          </a:xfrm>
          <a:prstGeom prst="rect">
            <a:avLst/>
          </a:prstGeom>
          <a:noFill/>
        </p:spPr>
        <p:txBody>
          <a:bodyPr wrap="square" rtlCol="0">
            <a:spAutoFit/>
            <a:scene3d>
              <a:camera prst="orthographicFront"/>
              <a:lightRig rig="threePt" dir="t"/>
            </a:scene3d>
            <a:sp3d extrusionH="57150">
              <a:bevelT w="57150" h="38100" prst="artDeco"/>
            </a:sp3d>
          </a:bodyPr>
          <a:lstStyle/>
          <a:p>
            <a:pPr algn="ctr"/>
            <a:r>
              <a:rPr lang="en-US" sz="2000" b="1" dirty="0" smtClean="0">
                <a:solidFill>
                  <a:schemeClr val="accent6">
                    <a:lumMod val="75000"/>
                  </a:schemeClr>
                </a:solidFill>
                <a:latin typeface="Book Antiqua" pitchFamily="18" charset="0"/>
              </a:rPr>
              <a:t>Modified Instructional</a:t>
            </a:r>
            <a:r>
              <a:rPr lang="en-US" sz="2000" b="1" baseline="0" dirty="0" smtClean="0">
                <a:solidFill>
                  <a:schemeClr val="accent6">
                    <a:lumMod val="75000"/>
                  </a:schemeClr>
                </a:solidFill>
                <a:latin typeface="Book Antiqua" pitchFamily="18" charset="0"/>
              </a:rPr>
              <a:t> Plans</a:t>
            </a:r>
            <a:endParaRPr lang="en-US" sz="1600" b="1" dirty="0" smtClean="0">
              <a:latin typeface="Book Antiqua" pitchFamily="18" charset="0"/>
            </a:endParaRPr>
          </a:p>
          <a:p>
            <a:pPr marL="285750" indent="-285750" algn="just">
              <a:buFont typeface="Wingdings" pitchFamily="2" charset="2"/>
              <a:buChar char="ü"/>
            </a:pPr>
            <a:r>
              <a:rPr lang="en-US" sz="1600" b="1" dirty="0" smtClean="0">
                <a:latin typeface="Book Antiqua" pitchFamily="18" charset="0"/>
              </a:rPr>
              <a:t>Access or build rich and complete background knowledge prior to reading.</a:t>
            </a:r>
          </a:p>
          <a:p>
            <a:pPr marL="285750" indent="-285750" algn="just">
              <a:buFont typeface="Wingdings" pitchFamily="2" charset="2"/>
              <a:buChar char="ü"/>
            </a:pPr>
            <a:r>
              <a:rPr lang="en-US" sz="1600" b="1" dirty="0" smtClean="0">
                <a:latin typeface="Book Antiqua" pitchFamily="18" charset="0"/>
              </a:rPr>
              <a:t>Allow students to talk about the text they are reading.</a:t>
            </a:r>
          </a:p>
          <a:p>
            <a:pPr marL="285750" indent="-285750" algn="just">
              <a:buFont typeface="Wingdings" pitchFamily="2" charset="2"/>
              <a:buChar char="ü"/>
            </a:pPr>
            <a:r>
              <a:rPr lang="en-US" sz="1600" b="1" dirty="0" smtClean="0">
                <a:latin typeface="Book Antiqua" pitchFamily="18" charset="0"/>
              </a:rPr>
              <a:t>Use lots of retell—like dramatization or a written retell— for follow-up activity.</a:t>
            </a:r>
          </a:p>
          <a:p>
            <a:pPr marL="285750" indent="-285750" algn="just">
              <a:buFont typeface="Wingdings" pitchFamily="2" charset="2"/>
              <a:buChar char="ü"/>
            </a:pPr>
            <a:r>
              <a:rPr lang="en-US" sz="1600" b="1" dirty="0" smtClean="0">
                <a:latin typeface="Book Antiqua" pitchFamily="18" charset="0"/>
              </a:rPr>
              <a:t>Ask students to use what they know about what they have read.</a:t>
            </a:r>
          </a:p>
          <a:p>
            <a:pPr marL="285750" indent="-285750" algn="just">
              <a:buFont typeface="Wingdings" pitchFamily="2" charset="2"/>
              <a:buChar char="ü"/>
            </a:pPr>
            <a:r>
              <a:rPr lang="en-US" sz="1600" b="1" dirty="0" smtClean="0">
                <a:latin typeface="Book Antiqua" pitchFamily="18" charset="0"/>
              </a:rPr>
              <a:t>Ask questions, verbally and in writing, that go beyond factual recall.</a:t>
            </a:r>
          </a:p>
          <a:p>
            <a:pPr marL="285750" indent="-285750" algn="just">
              <a:buFont typeface="Wingdings" pitchFamily="2" charset="2"/>
              <a:buChar char="ü"/>
            </a:pPr>
            <a:r>
              <a:rPr lang="en-US" sz="1600" b="1" dirty="0" smtClean="0">
                <a:latin typeface="Book Antiqua" pitchFamily="18" charset="0"/>
              </a:rPr>
              <a:t>Pre-teach important vocabulary words.</a:t>
            </a:r>
          </a:p>
          <a:p>
            <a:pPr marL="285750" indent="-285750" algn="just">
              <a:buFont typeface="Wingdings" pitchFamily="2" charset="2"/>
              <a:buChar char="ü"/>
            </a:pPr>
            <a:r>
              <a:rPr lang="en-US" sz="1600" b="1" dirty="0" smtClean="0">
                <a:latin typeface="Book Antiqua" pitchFamily="18" charset="0"/>
              </a:rPr>
              <a:t>Develop analogies, metaphors, and real-world examples.</a:t>
            </a:r>
          </a:p>
          <a:p>
            <a:pPr marL="285750" indent="-285750" algn="just">
              <a:buFont typeface="Wingdings" pitchFamily="2" charset="2"/>
              <a:buChar char="ü"/>
            </a:pPr>
            <a:r>
              <a:rPr lang="en-US" sz="1600" b="1" dirty="0" smtClean="0">
                <a:latin typeface="Book Antiqua" pitchFamily="18" charset="0"/>
              </a:rPr>
              <a:t>Read small portions of text and have students discuss text immediately.</a:t>
            </a:r>
          </a:p>
          <a:p>
            <a:pPr marL="285750" indent="-285750" algn="just">
              <a:buFont typeface="Wingdings" pitchFamily="2" charset="2"/>
              <a:buChar char="ü"/>
            </a:pPr>
            <a:r>
              <a:rPr lang="en-US" sz="1600" b="1" dirty="0" smtClean="0">
                <a:latin typeface="Book Antiqua" pitchFamily="18" charset="0"/>
              </a:rPr>
              <a:t>Model comprehension strategies.</a:t>
            </a:r>
            <a:endParaRPr lang="en-US" sz="1600" b="1" dirty="0">
              <a:latin typeface="Book Antiqua" pitchFamily="18" charset="0"/>
            </a:endParaRPr>
          </a:p>
        </p:txBody>
      </p:sp>
    </p:spTree>
    <p:extLst>
      <p:ext uri="{BB962C8B-B14F-4D97-AF65-F5344CB8AC3E}">
        <p14:creationId xmlns:p14="http://schemas.microsoft.com/office/powerpoint/2010/main" val="2274994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nimBg="1"/>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52400" y="209550"/>
            <a:ext cx="8839200" cy="342900"/>
          </a:xfrm>
          <a:prstGeom prst="rect">
            <a:avLst/>
          </a:prstGeom>
        </p:spPr>
        <p:txBody>
          <a:bodyPr vert="horz" lIns="91440" tIns="45720" rIns="91440" bIns="45720" rtlCol="0" anchor="ctr">
            <a:noAutofit/>
            <a:scene3d>
              <a:camera prst="orthographicFront"/>
              <a:lightRig rig="threePt" dir="t"/>
            </a:scene3d>
            <a:sp3d extrusionH="57150">
              <a:bevelT w="57150" h="38100" prst="artDeco"/>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spc="600" dirty="0" smtClean="0">
                <a:solidFill>
                  <a:srgbClr val="C00000"/>
                </a:solidFill>
                <a:latin typeface="Book Antiqua" pitchFamily="18" charset="0"/>
                <a:cs typeface="Arial" pitchFamily="34" charset="0"/>
              </a:rPr>
              <a:t>STRATEGIES</a:t>
            </a:r>
            <a:endParaRPr lang="en-US" sz="4000" b="1" spc="600" dirty="0">
              <a:solidFill>
                <a:srgbClr val="C00000"/>
              </a:solidFill>
              <a:latin typeface="Book Antiqua" pitchFamily="18" charset="0"/>
              <a:cs typeface="Arial" pitchFamily="34" charset="0"/>
            </a:endParaRPr>
          </a:p>
        </p:txBody>
      </p:sp>
      <p:sp>
        <p:nvSpPr>
          <p:cNvPr id="7" name="TextBox 6"/>
          <p:cNvSpPr txBox="1"/>
          <p:nvPr/>
        </p:nvSpPr>
        <p:spPr>
          <a:xfrm>
            <a:off x="148442" y="878250"/>
            <a:ext cx="3661558" cy="4108817"/>
          </a:xfrm>
          <a:prstGeom prst="rect">
            <a:avLst/>
          </a:prstGeom>
          <a:solidFill>
            <a:schemeClr val="tx2">
              <a:lumMod val="50000"/>
            </a:schemeClr>
          </a:solidFill>
        </p:spPr>
        <p:txBody>
          <a:bodyPr wrap="square" rtlCol="0">
            <a:spAutoFit/>
            <a:scene3d>
              <a:camera prst="orthographicFront"/>
              <a:lightRig rig="threePt" dir="t"/>
            </a:scene3d>
            <a:sp3d extrusionH="57150">
              <a:bevelT w="57150" h="38100" prst="artDeco"/>
            </a:sp3d>
          </a:bodyPr>
          <a:lstStyle/>
          <a:p>
            <a:pPr algn="ctr"/>
            <a:r>
              <a:rPr lang="en-US" sz="1450" b="1" dirty="0" smtClean="0">
                <a:solidFill>
                  <a:schemeClr val="bg1"/>
                </a:solidFill>
                <a:latin typeface="Book Antiqua" pitchFamily="18" charset="0"/>
              </a:rPr>
              <a:t>Indicators of Difficulty:</a:t>
            </a:r>
          </a:p>
          <a:p>
            <a:pPr marL="285750" indent="-285750" algn="just">
              <a:buFont typeface="Wingdings" pitchFamily="2" charset="2"/>
              <a:buChar char="ü"/>
            </a:pPr>
            <a:r>
              <a:rPr lang="en-US" sz="1450" b="1" dirty="0" smtClean="0">
                <a:solidFill>
                  <a:schemeClr val="bg1"/>
                </a:solidFill>
                <a:latin typeface="Book Antiqua" pitchFamily="18" charset="0"/>
              </a:rPr>
              <a:t>May </a:t>
            </a:r>
            <a:r>
              <a:rPr lang="en-US" sz="1450" b="1" dirty="0">
                <a:solidFill>
                  <a:schemeClr val="bg1"/>
                </a:solidFill>
                <a:latin typeface="Book Antiqua" pitchFamily="18" charset="0"/>
              </a:rPr>
              <a:t>use only a tedious “sound out” strategy when running into difﬁculty </a:t>
            </a:r>
            <a:endParaRPr lang="en-US" sz="1450" b="1" dirty="0" smtClean="0">
              <a:solidFill>
                <a:schemeClr val="bg1"/>
              </a:solidFill>
              <a:latin typeface="Book Antiqua" pitchFamily="18" charset="0"/>
            </a:endParaRPr>
          </a:p>
          <a:p>
            <a:pPr marL="285750" indent="-285750" algn="just">
              <a:buFont typeface="Wingdings" pitchFamily="2" charset="2"/>
              <a:buChar char="ü"/>
            </a:pPr>
            <a:r>
              <a:rPr lang="en-US" sz="1450" b="1" dirty="0" smtClean="0">
                <a:solidFill>
                  <a:schemeClr val="bg1"/>
                </a:solidFill>
                <a:latin typeface="Book Antiqua" pitchFamily="18" charset="0"/>
              </a:rPr>
              <a:t>Has </a:t>
            </a:r>
            <a:r>
              <a:rPr lang="en-US" sz="1450" b="1" dirty="0">
                <a:solidFill>
                  <a:schemeClr val="bg1"/>
                </a:solidFill>
                <a:latin typeface="Book Antiqua" pitchFamily="18" charset="0"/>
              </a:rPr>
              <a:t>trouble predicting/conﬁrming </a:t>
            </a:r>
            <a:endParaRPr lang="en-US" sz="1450" b="1" dirty="0" smtClean="0">
              <a:solidFill>
                <a:schemeClr val="bg1"/>
              </a:solidFill>
              <a:latin typeface="Book Antiqua" pitchFamily="18" charset="0"/>
            </a:endParaRPr>
          </a:p>
          <a:p>
            <a:pPr marL="285750" indent="-285750" algn="just">
              <a:buFont typeface="Wingdings" pitchFamily="2" charset="2"/>
              <a:buChar char="ü"/>
            </a:pPr>
            <a:r>
              <a:rPr lang="en-US" sz="1450" b="1" dirty="0" smtClean="0">
                <a:solidFill>
                  <a:schemeClr val="bg1"/>
                </a:solidFill>
                <a:latin typeface="Book Antiqua" pitchFamily="18" charset="0"/>
              </a:rPr>
              <a:t>Seems </a:t>
            </a:r>
            <a:r>
              <a:rPr lang="en-US" sz="1450" b="1" dirty="0">
                <a:solidFill>
                  <a:schemeClr val="bg1"/>
                </a:solidFill>
                <a:latin typeface="Book Antiqua" pitchFamily="18" charset="0"/>
              </a:rPr>
              <a:t>unable to adjust reading in other genres </a:t>
            </a:r>
            <a:endParaRPr lang="en-US" sz="1450" b="1" dirty="0" smtClean="0">
              <a:solidFill>
                <a:schemeClr val="bg1"/>
              </a:solidFill>
              <a:latin typeface="Book Antiqua" pitchFamily="18" charset="0"/>
            </a:endParaRPr>
          </a:p>
          <a:p>
            <a:pPr marL="285750" indent="-285750" algn="just">
              <a:buFont typeface="Wingdings" pitchFamily="2" charset="2"/>
              <a:buChar char="ü"/>
            </a:pPr>
            <a:r>
              <a:rPr lang="en-US" sz="1450" b="1" dirty="0" smtClean="0">
                <a:solidFill>
                  <a:schemeClr val="bg1"/>
                </a:solidFill>
                <a:latin typeface="Book Antiqua" pitchFamily="18" charset="0"/>
              </a:rPr>
              <a:t>Is </a:t>
            </a:r>
            <a:r>
              <a:rPr lang="en-US" sz="1450" b="1" dirty="0">
                <a:solidFill>
                  <a:schemeClr val="bg1"/>
                </a:solidFill>
                <a:latin typeface="Book Antiqua" pitchFamily="18" charset="0"/>
              </a:rPr>
              <a:t>unable to use a name strategy </a:t>
            </a:r>
            <a:endParaRPr lang="en-US" sz="1450" b="1" dirty="0" smtClean="0">
              <a:solidFill>
                <a:schemeClr val="bg1"/>
              </a:solidFill>
              <a:latin typeface="Book Antiqua" pitchFamily="18" charset="0"/>
            </a:endParaRPr>
          </a:p>
          <a:p>
            <a:pPr marL="285750" indent="-285750" algn="just">
              <a:buFont typeface="Wingdings" pitchFamily="2" charset="2"/>
              <a:buChar char="ü"/>
            </a:pPr>
            <a:r>
              <a:rPr lang="en-US" sz="1450" b="1" dirty="0" smtClean="0">
                <a:solidFill>
                  <a:schemeClr val="bg1"/>
                </a:solidFill>
                <a:latin typeface="Book Antiqua" pitchFamily="18" charset="0"/>
              </a:rPr>
              <a:t>Has </a:t>
            </a:r>
            <a:r>
              <a:rPr lang="en-US" sz="1450" b="1" dirty="0">
                <a:solidFill>
                  <a:schemeClr val="bg1"/>
                </a:solidFill>
                <a:latin typeface="Book Antiqua" pitchFamily="18" charset="0"/>
              </a:rPr>
              <a:t>trouble with dialogue carriers </a:t>
            </a:r>
            <a:endParaRPr lang="en-US" sz="1450" b="1" dirty="0" smtClean="0">
              <a:solidFill>
                <a:schemeClr val="bg1"/>
              </a:solidFill>
              <a:latin typeface="Book Antiqua" pitchFamily="18" charset="0"/>
            </a:endParaRPr>
          </a:p>
          <a:p>
            <a:pPr marL="285750" indent="-285750" algn="just">
              <a:buFont typeface="Wingdings" pitchFamily="2" charset="2"/>
              <a:buChar char="ü"/>
            </a:pPr>
            <a:r>
              <a:rPr lang="en-US" sz="1450" b="1" dirty="0" smtClean="0">
                <a:solidFill>
                  <a:schemeClr val="bg1"/>
                </a:solidFill>
                <a:latin typeface="Book Antiqua" pitchFamily="18" charset="0"/>
              </a:rPr>
              <a:t>Is </a:t>
            </a:r>
            <a:r>
              <a:rPr lang="en-US" sz="1450" b="1" dirty="0">
                <a:solidFill>
                  <a:schemeClr val="bg1"/>
                </a:solidFill>
                <a:latin typeface="Book Antiqua" pitchFamily="18" charset="0"/>
              </a:rPr>
              <a:t>unaware that words and phrases mean different things in different </a:t>
            </a:r>
            <a:r>
              <a:rPr lang="en-US" sz="1450" b="1" dirty="0" smtClean="0">
                <a:solidFill>
                  <a:schemeClr val="bg1"/>
                </a:solidFill>
                <a:latin typeface="Book Antiqua" pitchFamily="18" charset="0"/>
              </a:rPr>
              <a:t>contexts</a:t>
            </a:r>
          </a:p>
          <a:p>
            <a:pPr marL="285750" indent="-285750" algn="just">
              <a:buFont typeface="Wingdings" pitchFamily="2" charset="2"/>
              <a:buChar char="ü"/>
            </a:pPr>
            <a:r>
              <a:rPr lang="en-US" sz="1450" b="1" dirty="0" smtClean="0">
                <a:solidFill>
                  <a:schemeClr val="bg1"/>
                </a:solidFill>
                <a:latin typeface="Book Antiqua" pitchFamily="18" charset="0"/>
              </a:rPr>
              <a:t>Effectively </a:t>
            </a:r>
            <a:r>
              <a:rPr lang="en-US" sz="1450" b="1" dirty="0">
                <a:solidFill>
                  <a:schemeClr val="bg1"/>
                </a:solidFill>
                <a:latin typeface="Book Antiqua" pitchFamily="18" charset="0"/>
              </a:rPr>
              <a:t>reads material related to own background but not new </a:t>
            </a:r>
            <a:r>
              <a:rPr lang="en-US" sz="1450" b="1" dirty="0" smtClean="0">
                <a:solidFill>
                  <a:schemeClr val="bg1"/>
                </a:solidFill>
                <a:latin typeface="Book Antiqua" pitchFamily="18" charset="0"/>
              </a:rPr>
              <a:t>concepts</a:t>
            </a:r>
          </a:p>
          <a:p>
            <a:pPr marL="285750" indent="-285750" algn="just">
              <a:buFont typeface="Wingdings" pitchFamily="2" charset="2"/>
              <a:buChar char="ü"/>
            </a:pPr>
            <a:r>
              <a:rPr lang="en-US" sz="1450" b="1" dirty="0" smtClean="0">
                <a:solidFill>
                  <a:schemeClr val="bg1"/>
                </a:solidFill>
                <a:latin typeface="Book Antiqua" pitchFamily="18" charset="0"/>
              </a:rPr>
              <a:t>Seeks </a:t>
            </a:r>
            <a:r>
              <a:rPr lang="en-US" sz="1450" b="1" dirty="0">
                <a:solidFill>
                  <a:schemeClr val="bg1"/>
                </a:solidFill>
                <a:latin typeface="Book Antiqua" pitchFamily="18" charset="0"/>
              </a:rPr>
              <a:t>help outside themselves when comes  to difﬁculty </a:t>
            </a:r>
          </a:p>
          <a:p>
            <a:pPr marL="285750" indent="-285750" algn="just">
              <a:buFont typeface="Wingdings" pitchFamily="2" charset="2"/>
              <a:buChar char="ü"/>
            </a:pPr>
            <a:r>
              <a:rPr lang="en-US" sz="1450" b="1" dirty="0" smtClean="0">
                <a:solidFill>
                  <a:schemeClr val="bg1"/>
                </a:solidFill>
                <a:latin typeface="Book Antiqua" pitchFamily="18" charset="0"/>
              </a:rPr>
              <a:t>Over </a:t>
            </a:r>
            <a:r>
              <a:rPr lang="en-US" sz="1450" b="1" dirty="0">
                <a:solidFill>
                  <a:schemeClr val="bg1"/>
                </a:solidFill>
                <a:latin typeface="Book Antiqua" pitchFamily="18" charset="0"/>
              </a:rPr>
              <a:t>uses one or two strategies regardless  of difﬁculty</a:t>
            </a:r>
          </a:p>
        </p:txBody>
      </p:sp>
      <p:sp>
        <p:nvSpPr>
          <p:cNvPr id="10" name="TextBox 9"/>
          <p:cNvSpPr txBox="1"/>
          <p:nvPr/>
        </p:nvSpPr>
        <p:spPr>
          <a:xfrm>
            <a:off x="3810000" y="742950"/>
            <a:ext cx="5181600" cy="4555093"/>
          </a:xfrm>
          <a:prstGeom prst="rect">
            <a:avLst/>
          </a:prstGeom>
          <a:noFill/>
        </p:spPr>
        <p:txBody>
          <a:bodyPr wrap="square" rtlCol="0">
            <a:spAutoFit/>
            <a:scene3d>
              <a:camera prst="orthographicFront"/>
              <a:lightRig rig="threePt" dir="t"/>
            </a:scene3d>
            <a:sp3d extrusionH="57150">
              <a:bevelT w="57150" h="38100" prst="artDeco"/>
            </a:sp3d>
          </a:bodyPr>
          <a:lstStyle/>
          <a:p>
            <a:pPr algn="ctr"/>
            <a:r>
              <a:rPr lang="en-US" sz="1600" b="1" dirty="0" smtClean="0">
                <a:solidFill>
                  <a:schemeClr val="accent6">
                    <a:lumMod val="75000"/>
                  </a:schemeClr>
                </a:solidFill>
                <a:latin typeface="Book Antiqua" pitchFamily="18" charset="0"/>
              </a:rPr>
              <a:t>Modified Instructional</a:t>
            </a:r>
            <a:r>
              <a:rPr lang="en-US" sz="1600" b="1" baseline="0" dirty="0" smtClean="0">
                <a:solidFill>
                  <a:schemeClr val="accent6">
                    <a:lumMod val="75000"/>
                  </a:schemeClr>
                </a:solidFill>
                <a:latin typeface="Book Antiqua" pitchFamily="18" charset="0"/>
              </a:rPr>
              <a:t> Plans</a:t>
            </a:r>
          </a:p>
          <a:p>
            <a:pPr marL="285750" indent="-285750" algn="just">
              <a:buFont typeface="Wingdings" pitchFamily="2" charset="2"/>
              <a:buChar char="ü"/>
            </a:pPr>
            <a:r>
              <a:rPr lang="en-US" sz="1300" b="1" dirty="0" smtClean="0">
                <a:latin typeface="Book Antiqua" pitchFamily="18" charset="0"/>
              </a:rPr>
              <a:t>Teach </a:t>
            </a:r>
            <a:r>
              <a:rPr lang="en-US" sz="1300" b="1" dirty="0">
                <a:latin typeface="Book Antiqua" pitchFamily="18" charset="0"/>
              </a:rPr>
              <a:t>students to think about strategies before, during, and after reading. </a:t>
            </a:r>
            <a:endParaRPr lang="en-US" sz="1300" b="1" dirty="0" smtClean="0">
              <a:latin typeface="Book Antiqua" pitchFamily="18" charset="0"/>
            </a:endParaRPr>
          </a:p>
          <a:p>
            <a:pPr marL="285750" indent="-285750" algn="just">
              <a:buFont typeface="Wingdings" pitchFamily="2" charset="2"/>
              <a:buChar char="ü"/>
            </a:pPr>
            <a:r>
              <a:rPr lang="en-US" sz="1300" b="1" dirty="0" smtClean="0">
                <a:latin typeface="Book Antiqua" pitchFamily="18" charset="0"/>
              </a:rPr>
              <a:t>Involve </a:t>
            </a:r>
            <a:r>
              <a:rPr lang="en-US" sz="1300" b="1" dirty="0">
                <a:latin typeface="Book Antiqua" pitchFamily="18" charset="0"/>
              </a:rPr>
              <a:t>students in generating a comprehensive list  of before, during, and after reading </a:t>
            </a:r>
            <a:r>
              <a:rPr lang="en-US" sz="1300" b="1" dirty="0" smtClean="0">
                <a:latin typeface="Book Antiqua" pitchFamily="18" charset="0"/>
              </a:rPr>
              <a:t>strategies.</a:t>
            </a:r>
          </a:p>
          <a:p>
            <a:pPr marL="285750" indent="-285750" algn="just">
              <a:buFont typeface="Wingdings" pitchFamily="2" charset="2"/>
              <a:buChar char="ü"/>
            </a:pPr>
            <a:r>
              <a:rPr lang="en-US" sz="1300" b="1" dirty="0" smtClean="0">
                <a:latin typeface="Book Antiqua" pitchFamily="18" charset="0"/>
              </a:rPr>
              <a:t>Post </a:t>
            </a:r>
            <a:r>
              <a:rPr lang="en-US" sz="1300" b="1" dirty="0">
                <a:latin typeface="Book Antiqua" pitchFamily="18" charset="0"/>
              </a:rPr>
              <a:t>these reading strategies in your room and refer  to them often. </a:t>
            </a:r>
            <a:endParaRPr lang="en-US" sz="1300" b="1" dirty="0" smtClean="0">
              <a:latin typeface="Book Antiqua" pitchFamily="18" charset="0"/>
            </a:endParaRPr>
          </a:p>
          <a:p>
            <a:pPr marL="285750" indent="-285750" algn="just">
              <a:buFont typeface="Wingdings" pitchFamily="2" charset="2"/>
              <a:buChar char="ü"/>
            </a:pPr>
            <a:r>
              <a:rPr lang="en-US" sz="1300" b="1" dirty="0" smtClean="0">
                <a:latin typeface="Book Antiqua" pitchFamily="18" charset="0"/>
              </a:rPr>
              <a:t>Ask </a:t>
            </a:r>
            <a:r>
              <a:rPr lang="en-US" sz="1300" b="1" dirty="0">
                <a:latin typeface="Book Antiqua" pitchFamily="18" charset="0"/>
              </a:rPr>
              <a:t>students to tell you the strategies they used and when they used them. </a:t>
            </a:r>
            <a:endParaRPr lang="en-US" sz="1300" b="1" dirty="0" smtClean="0">
              <a:latin typeface="Book Antiqua" pitchFamily="18" charset="0"/>
            </a:endParaRPr>
          </a:p>
          <a:p>
            <a:pPr marL="285750" indent="-285750" algn="just">
              <a:buFont typeface="Wingdings" pitchFamily="2" charset="2"/>
              <a:buChar char="ü"/>
            </a:pPr>
            <a:r>
              <a:rPr lang="en-US" sz="1300" b="1" dirty="0" smtClean="0">
                <a:latin typeface="Book Antiqua" pitchFamily="18" charset="0"/>
              </a:rPr>
              <a:t>Ask </a:t>
            </a:r>
            <a:r>
              <a:rPr lang="en-US" sz="1300" b="1" dirty="0">
                <a:latin typeface="Book Antiqua" pitchFamily="18" charset="0"/>
              </a:rPr>
              <a:t>students to assess themselves in their use of reading strategies and then set goals for themselves. </a:t>
            </a:r>
            <a:endParaRPr lang="en-US" sz="1300" b="1" dirty="0" smtClean="0">
              <a:latin typeface="Book Antiqua" pitchFamily="18" charset="0"/>
            </a:endParaRPr>
          </a:p>
          <a:p>
            <a:pPr marL="285750" indent="-285750" algn="just">
              <a:buFont typeface="Wingdings" pitchFamily="2" charset="2"/>
              <a:buChar char="ü"/>
            </a:pPr>
            <a:r>
              <a:rPr lang="en-US" sz="1300" b="1" dirty="0" smtClean="0">
                <a:latin typeface="Book Antiqua" pitchFamily="18" charset="0"/>
              </a:rPr>
              <a:t>Model </a:t>
            </a:r>
            <a:r>
              <a:rPr lang="en-US" sz="1300" b="1" dirty="0">
                <a:latin typeface="Book Antiqua" pitchFamily="18" charset="0"/>
              </a:rPr>
              <a:t>strategies for your students (Think Aloud</a:t>
            </a:r>
            <a:r>
              <a:rPr lang="en-US" sz="1300" b="1" dirty="0" smtClean="0">
                <a:latin typeface="Book Antiqua" pitchFamily="18" charset="0"/>
              </a:rPr>
              <a:t>).</a:t>
            </a:r>
          </a:p>
          <a:p>
            <a:pPr marL="285750" indent="-285750" algn="just">
              <a:buFont typeface="Wingdings" pitchFamily="2" charset="2"/>
              <a:buChar char="ü"/>
            </a:pPr>
            <a:r>
              <a:rPr lang="en-US" sz="1300" b="1" dirty="0" smtClean="0">
                <a:latin typeface="Book Antiqua" pitchFamily="18" charset="0"/>
              </a:rPr>
              <a:t>Before </a:t>
            </a:r>
            <a:r>
              <a:rPr lang="en-US" sz="1300" b="1" dirty="0">
                <a:latin typeface="Book Antiqua" pitchFamily="18" charset="0"/>
              </a:rPr>
              <a:t>assigning text, consider with the class the purpose for reading, the type of text to be read, and adjustments they may need to make. </a:t>
            </a:r>
            <a:endParaRPr lang="en-US" sz="1300" b="1" dirty="0" smtClean="0">
              <a:latin typeface="Book Antiqua" pitchFamily="18" charset="0"/>
            </a:endParaRPr>
          </a:p>
          <a:p>
            <a:pPr marL="285750" indent="-285750" algn="just">
              <a:buFont typeface="Wingdings" pitchFamily="2" charset="2"/>
              <a:buChar char="ü"/>
            </a:pPr>
            <a:r>
              <a:rPr lang="en-US" sz="1300" b="1" dirty="0" smtClean="0">
                <a:latin typeface="Book Antiqua" pitchFamily="18" charset="0"/>
              </a:rPr>
              <a:t>Determine </a:t>
            </a:r>
            <a:r>
              <a:rPr lang="en-US" sz="1300" b="1" dirty="0">
                <a:latin typeface="Book Antiqua" pitchFamily="18" charset="0"/>
              </a:rPr>
              <a:t>what strategies your students are weak in and give mini-lessons on those strategies. </a:t>
            </a:r>
            <a:endParaRPr lang="en-US" sz="1300" b="1" dirty="0" smtClean="0">
              <a:latin typeface="Book Antiqua" pitchFamily="18" charset="0"/>
            </a:endParaRPr>
          </a:p>
          <a:p>
            <a:pPr marL="285750" indent="-285750" algn="just">
              <a:buFont typeface="Wingdings" pitchFamily="2" charset="2"/>
              <a:buChar char="ü"/>
            </a:pPr>
            <a:r>
              <a:rPr lang="en-US" sz="1300" b="1" dirty="0" smtClean="0">
                <a:latin typeface="Book Antiqua" pitchFamily="18" charset="0"/>
              </a:rPr>
              <a:t>Allow </a:t>
            </a:r>
            <a:r>
              <a:rPr lang="en-US" sz="1300" b="1" dirty="0">
                <a:latin typeface="Book Antiqua" pitchFamily="18" charset="0"/>
              </a:rPr>
              <a:t>lots of choice. Students are more interested in text they choose and may be more willing to engage in strategies that will help them make meaning. </a:t>
            </a:r>
            <a:endParaRPr lang="en-US" sz="1300" b="1" dirty="0" smtClean="0">
              <a:latin typeface="Book Antiqua" pitchFamily="18" charset="0"/>
            </a:endParaRPr>
          </a:p>
          <a:p>
            <a:pPr marL="285750" indent="-285750" algn="just">
              <a:buFont typeface="Wingdings" pitchFamily="2" charset="2"/>
              <a:buChar char="ü"/>
            </a:pPr>
            <a:r>
              <a:rPr lang="en-US" sz="1300" b="1" dirty="0" smtClean="0">
                <a:latin typeface="Book Antiqua" pitchFamily="18" charset="0"/>
              </a:rPr>
              <a:t>Model </a:t>
            </a:r>
            <a:r>
              <a:rPr lang="en-US" sz="1300" b="1" dirty="0">
                <a:latin typeface="Book Antiqua" pitchFamily="18" charset="0"/>
              </a:rPr>
              <a:t>before, during, and after reading strategies.</a:t>
            </a:r>
          </a:p>
          <a:p>
            <a:pPr marL="285750" indent="-285750" algn="just">
              <a:buFont typeface="Wingdings" pitchFamily="2" charset="2"/>
              <a:buChar char="ü"/>
            </a:pPr>
            <a:endParaRPr lang="en-US" sz="1400" b="1" dirty="0">
              <a:latin typeface="Book Antiqua" pitchFamily="18" charset="0"/>
            </a:endParaRPr>
          </a:p>
        </p:txBody>
      </p:sp>
    </p:spTree>
    <p:extLst>
      <p:ext uri="{BB962C8B-B14F-4D97-AF65-F5344CB8AC3E}">
        <p14:creationId xmlns:p14="http://schemas.microsoft.com/office/powerpoint/2010/main" val="3710215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nimBg="1"/>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52400" y="209550"/>
            <a:ext cx="8839200" cy="342900"/>
          </a:xfrm>
          <a:prstGeom prst="rect">
            <a:avLst/>
          </a:prstGeom>
        </p:spPr>
        <p:txBody>
          <a:bodyPr vert="horz" lIns="91440" tIns="45720" rIns="91440" bIns="45720" rtlCol="0" anchor="ctr">
            <a:noAutofit/>
            <a:scene3d>
              <a:camera prst="orthographicFront"/>
              <a:lightRig rig="threePt" dir="t"/>
            </a:scene3d>
            <a:sp3d extrusionH="57150">
              <a:bevelT w="57150" h="38100" prst="artDeco"/>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spc="300" dirty="0" smtClean="0">
                <a:solidFill>
                  <a:srgbClr val="C00000"/>
                </a:solidFill>
                <a:latin typeface="Book Antiqua" pitchFamily="18" charset="0"/>
                <a:cs typeface="Arial" pitchFamily="34" charset="0"/>
              </a:rPr>
              <a:t>HIGHER ORDER THINKING</a:t>
            </a:r>
            <a:endParaRPr lang="en-US" sz="4000" b="1" spc="300" dirty="0">
              <a:solidFill>
                <a:srgbClr val="C00000"/>
              </a:solidFill>
              <a:latin typeface="Book Antiqua" pitchFamily="18" charset="0"/>
              <a:cs typeface="Arial" pitchFamily="34" charset="0"/>
            </a:endParaRPr>
          </a:p>
        </p:txBody>
      </p:sp>
      <p:sp>
        <p:nvSpPr>
          <p:cNvPr id="7" name="TextBox 6"/>
          <p:cNvSpPr txBox="1"/>
          <p:nvPr/>
        </p:nvSpPr>
        <p:spPr>
          <a:xfrm>
            <a:off x="148442" y="682169"/>
            <a:ext cx="3661558" cy="4347344"/>
          </a:xfrm>
          <a:prstGeom prst="rect">
            <a:avLst/>
          </a:prstGeom>
          <a:solidFill>
            <a:schemeClr val="tx2">
              <a:lumMod val="50000"/>
            </a:schemeClr>
          </a:solidFill>
        </p:spPr>
        <p:txBody>
          <a:bodyPr wrap="square" rtlCol="0">
            <a:spAutoFit/>
            <a:scene3d>
              <a:camera prst="orthographicFront"/>
              <a:lightRig rig="threePt" dir="t"/>
            </a:scene3d>
            <a:sp3d extrusionH="57150">
              <a:bevelT w="57150" h="38100" prst="artDeco"/>
            </a:sp3d>
          </a:bodyPr>
          <a:lstStyle/>
          <a:p>
            <a:pPr algn="ctr"/>
            <a:r>
              <a:rPr lang="en-US" sz="1400" b="1" dirty="0" smtClean="0">
                <a:solidFill>
                  <a:schemeClr val="bg1"/>
                </a:solidFill>
                <a:latin typeface="Book Antiqua" pitchFamily="18" charset="0"/>
              </a:rPr>
              <a:t>Indicators of Difficulty:</a:t>
            </a:r>
          </a:p>
          <a:p>
            <a:pPr marL="285750" indent="-285750" algn="just">
              <a:buFont typeface="Wingdings" pitchFamily="2" charset="2"/>
              <a:buChar char="ü"/>
            </a:pPr>
            <a:r>
              <a:rPr lang="en-US" sz="1150" b="1" dirty="0" smtClean="0">
                <a:solidFill>
                  <a:schemeClr val="bg1"/>
                </a:solidFill>
                <a:latin typeface="Book Antiqua" pitchFamily="18" charset="0"/>
              </a:rPr>
              <a:t>Has </a:t>
            </a:r>
            <a:r>
              <a:rPr lang="en-US" sz="1150" b="1" dirty="0">
                <a:solidFill>
                  <a:schemeClr val="bg1"/>
                </a:solidFill>
                <a:latin typeface="Book Antiqua" pitchFamily="18" charset="0"/>
              </a:rPr>
              <a:t>trouble discussing motivation, values, basis for decisions, and relationships with other </a:t>
            </a:r>
            <a:r>
              <a:rPr lang="en-US" sz="1150" b="1" dirty="0" smtClean="0">
                <a:solidFill>
                  <a:schemeClr val="bg1"/>
                </a:solidFill>
                <a:latin typeface="Book Antiqua" pitchFamily="18" charset="0"/>
              </a:rPr>
              <a:t>characters</a:t>
            </a:r>
          </a:p>
          <a:p>
            <a:pPr marL="285750" indent="-285750" algn="just">
              <a:buFont typeface="Wingdings" pitchFamily="2" charset="2"/>
              <a:buChar char="ü"/>
            </a:pPr>
            <a:r>
              <a:rPr lang="en-US" sz="1150" b="1" dirty="0" smtClean="0">
                <a:solidFill>
                  <a:schemeClr val="bg1"/>
                </a:solidFill>
                <a:latin typeface="Book Antiqua" pitchFamily="18" charset="0"/>
              </a:rPr>
              <a:t>May </a:t>
            </a:r>
            <a:r>
              <a:rPr lang="en-US" sz="1150" b="1" dirty="0">
                <a:solidFill>
                  <a:schemeClr val="bg1"/>
                </a:solidFill>
                <a:latin typeface="Book Antiqua" pitchFamily="18" charset="0"/>
              </a:rPr>
              <a:t>have trouble with point of view </a:t>
            </a:r>
            <a:endParaRPr lang="en-US" sz="1150" b="1" dirty="0" smtClean="0">
              <a:solidFill>
                <a:schemeClr val="bg1"/>
              </a:solidFill>
              <a:latin typeface="Book Antiqua" pitchFamily="18" charset="0"/>
            </a:endParaRPr>
          </a:p>
          <a:p>
            <a:pPr marL="285750" indent="-285750" algn="just">
              <a:buFont typeface="Wingdings" pitchFamily="2" charset="2"/>
              <a:buChar char="ü"/>
            </a:pPr>
            <a:r>
              <a:rPr lang="en-US" sz="1150" b="1" dirty="0" smtClean="0">
                <a:solidFill>
                  <a:schemeClr val="bg1"/>
                </a:solidFill>
                <a:latin typeface="Book Antiqua" pitchFamily="18" charset="0"/>
              </a:rPr>
              <a:t>Has </a:t>
            </a:r>
            <a:r>
              <a:rPr lang="en-US" sz="1150" b="1" dirty="0">
                <a:solidFill>
                  <a:schemeClr val="bg1"/>
                </a:solidFill>
                <a:latin typeface="Book Antiqua" pitchFamily="18" charset="0"/>
              </a:rPr>
              <a:t>trouble inferring—time, place, plot </a:t>
            </a:r>
            <a:endParaRPr lang="en-US" sz="1150" b="1" dirty="0" smtClean="0">
              <a:solidFill>
                <a:schemeClr val="bg1"/>
              </a:solidFill>
              <a:latin typeface="Book Antiqua" pitchFamily="18" charset="0"/>
            </a:endParaRPr>
          </a:p>
          <a:p>
            <a:pPr marL="285750" indent="-285750" algn="just">
              <a:buFont typeface="Wingdings" pitchFamily="2" charset="2"/>
              <a:buChar char="ü"/>
            </a:pPr>
            <a:r>
              <a:rPr lang="en-US" sz="1150" b="1" dirty="0" smtClean="0">
                <a:solidFill>
                  <a:schemeClr val="bg1"/>
                </a:solidFill>
                <a:latin typeface="Book Antiqua" pitchFamily="18" charset="0"/>
              </a:rPr>
              <a:t>May </a:t>
            </a:r>
            <a:r>
              <a:rPr lang="en-US" sz="1150" b="1" dirty="0">
                <a:solidFill>
                  <a:schemeClr val="bg1"/>
                </a:solidFill>
                <a:latin typeface="Book Antiqua" pitchFamily="18" charset="0"/>
              </a:rPr>
              <a:t>not realize that in their experiences with a variety of texts they have developed schema and they need to connect to it </a:t>
            </a:r>
            <a:endParaRPr lang="en-US" sz="1150" b="1" dirty="0" smtClean="0">
              <a:solidFill>
                <a:schemeClr val="bg1"/>
              </a:solidFill>
              <a:latin typeface="Book Antiqua" pitchFamily="18" charset="0"/>
            </a:endParaRPr>
          </a:p>
          <a:p>
            <a:pPr marL="285750" indent="-285750" algn="just">
              <a:buFont typeface="Wingdings" pitchFamily="2" charset="2"/>
              <a:buChar char="ü"/>
            </a:pPr>
            <a:r>
              <a:rPr lang="en-US" sz="1150" b="1" dirty="0" smtClean="0">
                <a:solidFill>
                  <a:schemeClr val="bg1"/>
                </a:solidFill>
                <a:latin typeface="Book Antiqua" pitchFamily="18" charset="0"/>
              </a:rPr>
              <a:t>Reads </a:t>
            </a:r>
            <a:r>
              <a:rPr lang="en-US" sz="1150" b="1" dirty="0">
                <a:solidFill>
                  <a:schemeClr val="bg1"/>
                </a:solidFill>
                <a:latin typeface="Book Antiqua" pitchFamily="18" charset="0"/>
              </a:rPr>
              <a:t>to gain minimal information  (correct answer) </a:t>
            </a:r>
            <a:endParaRPr lang="en-US" sz="1150" b="1" dirty="0" smtClean="0">
              <a:solidFill>
                <a:schemeClr val="bg1"/>
              </a:solidFill>
              <a:latin typeface="Book Antiqua" pitchFamily="18" charset="0"/>
            </a:endParaRPr>
          </a:p>
          <a:p>
            <a:pPr marL="285750" indent="-285750" algn="just">
              <a:buFont typeface="Wingdings" pitchFamily="2" charset="2"/>
              <a:buChar char="ü"/>
            </a:pPr>
            <a:r>
              <a:rPr lang="en-US" sz="1150" b="1" dirty="0" smtClean="0">
                <a:solidFill>
                  <a:schemeClr val="bg1"/>
                </a:solidFill>
                <a:latin typeface="Book Antiqua" pitchFamily="18" charset="0"/>
              </a:rPr>
              <a:t>Unaware </a:t>
            </a:r>
            <a:r>
              <a:rPr lang="en-US" sz="1150" b="1" dirty="0">
                <a:solidFill>
                  <a:schemeClr val="bg1"/>
                </a:solidFill>
                <a:latin typeface="Book Antiqua" pitchFamily="18" charset="0"/>
              </a:rPr>
              <a:t>that: </a:t>
            </a:r>
            <a:r>
              <a:rPr lang="en-US" sz="1150" b="1" dirty="0" smtClean="0">
                <a:solidFill>
                  <a:schemeClr val="bg1"/>
                </a:solidFill>
                <a:latin typeface="Book Antiqua" pitchFamily="18" charset="0"/>
              </a:rPr>
              <a:t>Authors </a:t>
            </a:r>
            <a:r>
              <a:rPr lang="en-US" sz="1150" b="1" dirty="0">
                <a:solidFill>
                  <a:schemeClr val="bg1"/>
                </a:solidFill>
                <a:latin typeface="Book Antiqua" pitchFamily="18" charset="0"/>
              </a:rPr>
              <a:t>have speciﬁc intentions and as readers they are capable of determining </a:t>
            </a:r>
            <a:r>
              <a:rPr lang="en-US" sz="1150" b="1" dirty="0" smtClean="0">
                <a:solidFill>
                  <a:schemeClr val="bg1"/>
                </a:solidFill>
                <a:latin typeface="Book Antiqua" pitchFamily="18" charset="0"/>
              </a:rPr>
              <a:t>them; Readers </a:t>
            </a:r>
            <a:r>
              <a:rPr lang="en-US" sz="1150" b="1" dirty="0">
                <a:solidFill>
                  <a:schemeClr val="bg1"/>
                </a:solidFill>
                <a:latin typeface="Book Antiqua" pitchFamily="18" charset="0"/>
              </a:rPr>
              <a:t>have the right to disagree with or question the author’s opinion but should have reasons for </a:t>
            </a:r>
            <a:r>
              <a:rPr lang="en-US" sz="1150" b="1" dirty="0" smtClean="0">
                <a:solidFill>
                  <a:schemeClr val="bg1"/>
                </a:solidFill>
                <a:latin typeface="Book Antiqua" pitchFamily="18" charset="0"/>
              </a:rPr>
              <a:t>disagreeing; Authors</a:t>
            </a:r>
            <a:r>
              <a:rPr lang="en-US" sz="1150" b="1" dirty="0">
                <a:solidFill>
                  <a:schemeClr val="bg1"/>
                </a:solidFill>
                <a:latin typeface="Book Antiqua" pitchFamily="18" charset="0"/>
              </a:rPr>
              <a:t>, including scientists and other authorities, have points of view that are often implicitly rather than explicitly embedded in </a:t>
            </a:r>
            <a:r>
              <a:rPr lang="en-US" sz="1150" b="1" dirty="0" smtClean="0">
                <a:solidFill>
                  <a:schemeClr val="bg1"/>
                </a:solidFill>
                <a:latin typeface="Book Antiqua" pitchFamily="18" charset="0"/>
              </a:rPr>
              <a:t>text; Because </a:t>
            </a:r>
            <a:r>
              <a:rPr lang="en-US" sz="1150" b="1" dirty="0">
                <a:solidFill>
                  <a:schemeClr val="bg1"/>
                </a:solidFill>
                <a:latin typeface="Book Antiqua" pitchFamily="18" charset="0"/>
              </a:rPr>
              <a:t>something appears in print does not mean it is true </a:t>
            </a:r>
            <a:endParaRPr lang="en-US" sz="1150" b="1" dirty="0" smtClean="0">
              <a:solidFill>
                <a:schemeClr val="bg1"/>
              </a:solidFill>
              <a:latin typeface="Book Antiqua" pitchFamily="18" charset="0"/>
            </a:endParaRPr>
          </a:p>
          <a:p>
            <a:pPr marL="285750" indent="-285750" algn="just">
              <a:buFont typeface="Wingdings" pitchFamily="2" charset="2"/>
              <a:buChar char="ü"/>
            </a:pPr>
            <a:r>
              <a:rPr lang="en-US" sz="1150" b="1" dirty="0" smtClean="0">
                <a:solidFill>
                  <a:schemeClr val="bg1"/>
                </a:solidFill>
                <a:latin typeface="Book Antiqua" pitchFamily="18" charset="0"/>
              </a:rPr>
              <a:t>No </a:t>
            </a:r>
            <a:r>
              <a:rPr lang="en-US" sz="1150" b="1" dirty="0">
                <a:solidFill>
                  <a:schemeClr val="bg1"/>
                </a:solidFill>
                <a:latin typeface="Book Antiqua" pitchFamily="18" charset="0"/>
              </a:rPr>
              <a:t>evidence of: </a:t>
            </a:r>
            <a:r>
              <a:rPr lang="en-US" sz="1150" b="1" dirty="0" smtClean="0">
                <a:solidFill>
                  <a:schemeClr val="bg1"/>
                </a:solidFill>
                <a:latin typeface="Book Antiqua" pitchFamily="18" charset="0"/>
              </a:rPr>
              <a:t>Predicting, Questioning, Clarifying, Summarizing, Connecting, Evaluating</a:t>
            </a:r>
            <a:endParaRPr lang="en-US" sz="1150" b="1" dirty="0">
              <a:solidFill>
                <a:schemeClr val="bg1"/>
              </a:solidFill>
              <a:latin typeface="Book Antiqua" pitchFamily="18" charset="0"/>
            </a:endParaRPr>
          </a:p>
        </p:txBody>
      </p:sp>
      <p:sp>
        <p:nvSpPr>
          <p:cNvPr id="10" name="TextBox 9"/>
          <p:cNvSpPr txBox="1"/>
          <p:nvPr/>
        </p:nvSpPr>
        <p:spPr>
          <a:xfrm>
            <a:off x="3810000" y="590550"/>
            <a:ext cx="5181600" cy="4555093"/>
          </a:xfrm>
          <a:prstGeom prst="rect">
            <a:avLst/>
          </a:prstGeom>
          <a:noFill/>
        </p:spPr>
        <p:txBody>
          <a:bodyPr wrap="square" rtlCol="0">
            <a:spAutoFit/>
            <a:scene3d>
              <a:camera prst="orthographicFront"/>
              <a:lightRig rig="threePt" dir="t"/>
            </a:scene3d>
            <a:sp3d extrusionH="57150">
              <a:bevelT w="57150" h="38100" prst="artDeco"/>
            </a:sp3d>
          </a:bodyPr>
          <a:lstStyle/>
          <a:p>
            <a:pPr algn="ctr"/>
            <a:r>
              <a:rPr lang="en-US" sz="1600" b="1" dirty="0" smtClean="0">
                <a:solidFill>
                  <a:schemeClr val="accent6">
                    <a:lumMod val="75000"/>
                  </a:schemeClr>
                </a:solidFill>
                <a:latin typeface="Book Antiqua" pitchFamily="18" charset="0"/>
              </a:rPr>
              <a:t>Modified Instructional</a:t>
            </a:r>
            <a:r>
              <a:rPr lang="en-US" sz="1600" b="1" baseline="0" dirty="0" smtClean="0">
                <a:solidFill>
                  <a:schemeClr val="accent6">
                    <a:lumMod val="75000"/>
                  </a:schemeClr>
                </a:solidFill>
                <a:latin typeface="Book Antiqua" pitchFamily="18" charset="0"/>
              </a:rPr>
              <a:t> Plans</a:t>
            </a:r>
          </a:p>
          <a:p>
            <a:pPr marL="285750" indent="-285750" algn="just">
              <a:buFont typeface="Wingdings" pitchFamily="2" charset="2"/>
              <a:buChar char="ü"/>
            </a:pPr>
            <a:r>
              <a:rPr lang="en-US" sz="1300" b="1" dirty="0" smtClean="0">
                <a:latin typeface="Book Antiqua" pitchFamily="18" charset="0"/>
              </a:rPr>
              <a:t>Teach </a:t>
            </a:r>
            <a:r>
              <a:rPr lang="en-US" sz="1300" b="1" dirty="0">
                <a:latin typeface="Book Antiqua" pitchFamily="18" charset="0"/>
              </a:rPr>
              <a:t>students to think about strategies before, during, and after reading. </a:t>
            </a:r>
            <a:endParaRPr lang="en-US" sz="1300" b="1" dirty="0" smtClean="0">
              <a:latin typeface="Book Antiqua" pitchFamily="18" charset="0"/>
            </a:endParaRPr>
          </a:p>
          <a:p>
            <a:pPr marL="285750" indent="-285750" algn="just">
              <a:buFont typeface="Wingdings" pitchFamily="2" charset="2"/>
              <a:buChar char="ü"/>
            </a:pPr>
            <a:r>
              <a:rPr lang="en-US" sz="1300" b="1" dirty="0" smtClean="0">
                <a:latin typeface="Book Antiqua" pitchFamily="18" charset="0"/>
              </a:rPr>
              <a:t>Involve </a:t>
            </a:r>
            <a:r>
              <a:rPr lang="en-US" sz="1300" b="1" dirty="0">
                <a:latin typeface="Book Antiqua" pitchFamily="18" charset="0"/>
              </a:rPr>
              <a:t>students in generating a comprehensive list  of before, during, and after reading </a:t>
            </a:r>
            <a:r>
              <a:rPr lang="en-US" sz="1300" b="1" dirty="0" smtClean="0">
                <a:latin typeface="Book Antiqua" pitchFamily="18" charset="0"/>
              </a:rPr>
              <a:t>strategies.</a:t>
            </a:r>
          </a:p>
          <a:p>
            <a:pPr marL="285750" indent="-285750" algn="just">
              <a:buFont typeface="Wingdings" pitchFamily="2" charset="2"/>
              <a:buChar char="ü"/>
            </a:pPr>
            <a:r>
              <a:rPr lang="en-US" sz="1300" b="1" dirty="0" smtClean="0">
                <a:latin typeface="Book Antiqua" pitchFamily="18" charset="0"/>
              </a:rPr>
              <a:t>Post </a:t>
            </a:r>
            <a:r>
              <a:rPr lang="en-US" sz="1300" b="1" dirty="0">
                <a:latin typeface="Book Antiqua" pitchFamily="18" charset="0"/>
              </a:rPr>
              <a:t>these reading strategies in your room and refer  to them often. </a:t>
            </a:r>
            <a:endParaRPr lang="en-US" sz="1300" b="1" dirty="0" smtClean="0">
              <a:latin typeface="Book Antiqua" pitchFamily="18" charset="0"/>
            </a:endParaRPr>
          </a:p>
          <a:p>
            <a:pPr marL="285750" indent="-285750" algn="just">
              <a:buFont typeface="Wingdings" pitchFamily="2" charset="2"/>
              <a:buChar char="ü"/>
            </a:pPr>
            <a:r>
              <a:rPr lang="en-US" sz="1300" b="1" dirty="0" smtClean="0">
                <a:latin typeface="Book Antiqua" pitchFamily="18" charset="0"/>
              </a:rPr>
              <a:t>Ask </a:t>
            </a:r>
            <a:r>
              <a:rPr lang="en-US" sz="1300" b="1" dirty="0">
                <a:latin typeface="Book Antiqua" pitchFamily="18" charset="0"/>
              </a:rPr>
              <a:t>students to tell you the strategies they used and when they used them. </a:t>
            </a:r>
            <a:endParaRPr lang="en-US" sz="1300" b="1" dirty="0" smtClean="0">
              <a:latin typeface="Book Antiqua" pitchFamily="18" charset="0"/>
            </a:endParaRPr>
          </a:p>
          <a:p>
            <a:pPr marL="285750" indent="-285750" algn="just">
              <a:buFont typeface="Wingdings" pitchFamily="2" charset="2"/>
              <a:buChar char="ü"/>
            </a:pPr>
            <a:r>
              <a:rPr lang="en-US" sz="1300" b="1" dirty="0" smtClean="0">
                <a:latin typeface="Book Antiqua" pitchFamily="18" charset="0"/>
              </a:rPr>
              <a:t>Ask </a:t>
            </a:r>
            <a:r>
              <a:rPr lang="en-US" sz="1300" b="1" dirty="0">
                <a:latin typeface="Book Antiqua" pitchFamily="18" charset="0"/>
              </a:rPr>
              <a:t>students to assess themselves in their use of reading strategies and then set goals for themselves. </a:t>
            </a:r>
            <a:endParaRPr lang="en-US" sz="1300" b="1" dirty="0" smtClean="0">
              <a:latin typeface="Book Antiqua" pitchFamily="18" charset="0"/>
            </a:endParaRPr>
          </a:p>
          <a:p>
            <a:pPr marL="285750" indent="-285750" algn="just">
              <a:buFont typeface="Wingdings" pitchFamily="2" charset="2"/>
              <a:buChar char="ü"/>
            </a:pPr>
            <a:r>
              <a:rPr lang="en-US" sz="1300" b="1" dirty="0" smtClean="0">
                <a:latin typeface="Book Antiqua" pitchFamily="18" charset="0"/>
              </a:rPr>
              <a:t>Model </a:t>
            </a:r>
            <a:r>
              <a:rPr lang="en-US" sz="1300" b="1" dirty="0">
                <a:latin typeface="Book Antiqua" pitchFamily="18" charset="0"/>
              </a:rPr>
              <a:t>strategies for your students (Think Aloud</a:t>
            </a:r>
            <a:r>
              <a:rPr lang="en-US" sz="1300" b="1" dirty="0" smtClean="0">
                <a:latin typeface="Book Antiqua" pitchFamily="18" charset="0"/>
              </a:rPr>
              <a:t>).</a:t>
            </a:r>
          </a:p>
          <a:p>
            <a:pPr marL="285750" indent="-285750" algn="just">
              <a:buFont typeface="Wingdings" pitchFamily="2" charset="2"/>
              <a:buChar char="ü"/>
            </a:pPr>
            <a:r>
              <a:rPr lang="en-US" sz="1300" b="1" dirty="0" smtClean="0">
                <a:latin typeface="Book Antiqua" pitchFamily="18" charset="0"/>
              </a:rPr>
              <a:t>Before </a:t>
            </a:r>
            <a:r>
              <a:rPr lang="en-US" sz="1300" b="1" dirty="0">
                <a:latin typeface="Book Antiqua" pitchFamily="18" charset="0"/>
              </a:rPr>
              <a:t>assigning text, consider with the class the purpose for reading, the type of text to be read, and adjustments they may need to make. </a:t>
            </a:r>
            <a:endParaRPr lang="en-US" sz="1300" b="1" dirty="0" smtClean="0">
              <a:latin typeface="Book Antiqua" pitchFamily="18" charset="0"/>
            </a:endParaRPr>
          </a:p>
          <a:p>
            <a:pPr marL="285750" indent="-285750" algn="just">
              <a:buFont typeface="Wingdings" pitchFamily="2" charset="2"/>
              <a:buChar char="ü"/>
            </a:pPr>
            <a:r>
              <a:rPr lang="en-US" sz="1300" b="1" dirty="0" smtClean="0">
                <a:latin typeface="Book Antiqua" pitchFamily="18" charset="0"/>
              </a:rPr>
              <a:t>Determine </a:t>
            </a:r>
            <a:r>
              <a:rPr lang="en-US" sz="1300" b="1" dirty="0">
                <a:latin typeface="Book Antiqua" pitchFamily="18" charset="0"/>
              </a:rPr>
              <a:t>what strategies your students are weak in and give mini-lessons on those strategies. </a:t>
            </a:r>
            <a:endParaRPr lang="en-US" sz="1300" b="1" dirty="0" smtClean="0">
              <a:latin typeface="Book Antiqua" pitchFamily="18" charset="0"/>
            </a:endParaRPr>
          </a:p>
          <a:p>
            <a:pPr marL="285750" indent="-285750" algn="just">
              <a:buFont typeface="Wingdings" pitchFamily="2" charset="2"/>
              <a:buChar char="ü"/>
            </a:pPr>
            <a:r>
              <a:rPr lang="en-US" sz="1300" b="1" dirty="0" smtClean="0">
                <a:latin typeface="Book Antiqua" pitchFamily="18" charset="0"/>
              </a:rPr>
              <a:t>Allow </a:t>
            </a:r>
            <a:r>
              <a:rPr lang="en-US" sz="1300" b="1" dirty="0">
                <a:latin typeface="Book Antiqua" pitchFamily="18" charset="0"/>
              </a:rPr>
              <a:t>lots of choice. Students are more interested in text they choose and may be more willing to engage in strategies that will help them make meaning. </a:t>
            </a:r>
            <a:endParaRPr lang="en-US" sz="1300" b="1" dirty="0" smtClean="0">
              <a:latin typeface="Book Antiqua" pitchFamily="18" charset="0"/>
            </a:endParaRPr>
          </a:p>
          <a:p>
            <a:pPr marL="285750" indent="-285750" algn="just">
              <a:buFont typeface="Wingdings" pitchFamily="2" charset="2"/>
              <a:buChar char="ü"/>
            </a:pPr>
            <a:r>
              <a:rPr lang="en-US" sz="1300" b="1" dirty="0" smtClean="0">
                <a:latin typeface="Book Antiqua" pitchFamily="18" charset="0"/>
              </a:rPr>
              <a:t>Model </a:t>
            </a:r>
            <a:r>
              <a:rPr lang="en-US" sz="1300" b="1" dirty="0">
                <a:latin typeface="Book Antiqua" pitchFamily="18" charset="0"/>
              </a:rPr>
              <a:t>before, during, and after reading strategies.</a:t>
            </a:r>
          </a:p>
          <a:p>
            <a:pPr marL="285750" indent="-285750" algn="just">
              <a:buFont typeface="Wingdings" pitchFamily="2" charset="2"/>
              <a:buChar char="ü"/>
            </a:pPr>
            <a:endParaRPr lang="en-US" sz="1400" b="1" dirty="0">
              <a:latin typeface="Book Antiqua" pitchFamily="18" charset="0"/>
            </a:endParaRPr>
          </a:p>
        </p:txBody>
      </p:sp>
    </p:spTree>
    <p:extLst>
      <p:ext uri="{BB962C8B-B14F-4D97-AF65-F5344CB8AC3E}">
        <p14:creationId xmlns:p14="http://schemas.microsoft.com/office/powerpoint/2010/main" val="1928373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nimBg="1"/>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224" t="1743" r="6483" b="3933"/>
          <a:stretch/>
        </p:blipFill>
        <p:spPr bwMode="auto">
          <a:xfrm rot="10800000">
            <a:off x="838200" y="324134"/>
            <a:ext cx="7421185" cy="4457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8400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52400" y="361950"/>
            <a:ext cx="8839200" cy="342900"/>
          </a:xfrm>
          <a:prstGeom prst="rect">
            <a:avLst/>
          </a:prstGeom>
        </p:spPr>
        <p:txBody>
          <a:bodyPr vert="horz" lIns="91440" tIns="45720" rIns="91440" bIns="45720" rtlCol="0" anchor="ctr">
            <a:noAutofit/>
            <a:scene3d>
              <a:camera prst="orthographicFront"/>
              <a:lightRig rig="threePt" dir="t"/>
            </a:scene3d>
            <a:sp3d extrusionH="57150">
              <a:bevelT w="57150" h="38100" prst="artDeco"/>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spc="600" dirty="0" smtClean="0">
                <a:solidFill>
                  <a:srgbClr val="C00000"/>
                </a:solidFill>
                <a:latin typeface="Book Antiqua" pitchFamily="18" charset="0"/>
                <a:cs typeface="Arial" pitchFamily="34" charset="0"/>
              </a:rPr>
              <a:t>MOTIVATION</a:t>
            </a:r>
            <a:endParaRPr lang="en-US" sz="6000" b="1" spc="600" dirty="0">
              <a:solidFill>
                <a:srgbClr val="C00000"/>
              </a:solidFill>
              <a:latin typeface="Book Antiqua" pitchFamily="18" charset="0"/>
              <a:cs typeface="Arial" pitchFamily="34" charset="0"/>
            </a:endParaRPr>
          </a:p>
        </p:txBody>
      </p:sp>
      <p:sp>
        <p:nvSpPr>
          <p:cNvPr id="7" name="TextBox 6"/>
          <p:cNvSpPr txBox="1"/>
          <p:nvPr/>
        </p:nvSpPr>
        <p:spPr>
          <a:xfrm>
            <a:off x="304800" y="971550"/>
            <a:ext cx="3276600" cy="3908762"/>
          </a:xfrm>
          <a:prstGeom prst="rect">
            <a:avLst/>
          </a:prstGeom>
          <a:solidFill>
            <a:schemeClr val="tx2">
              <a:lumMod val="50000"/>
            </a:schemeClr>
          </a:solidFill>
        </p:spPr>
        <p:txBody>
          <a:bodyPr wrap="square" rtlCol="0">
            <a:spAutoFit/>
            <a:scene3d>
              <a:camera prst="orthographicFront"/>
              <a:lightRig rig="threePt" dir="t"/>
            </a:scene3d>
            <a:sp3d extrusionH="57150">
              <a:bevelT w="57150" h="38100" prst="artDeco"/>
            </a:sp3d>
          </a:bodyPr>
          <a:lstStyle/>
          <a:p>
            <a:pPr algn="ctr"/>
            <a:r>
              <a:rPr lang="en-US" sz="2400" b="1" dirty="0" smtClean="0">
                <a:solidFill>
                  <a:schemeClr val="bg1"/>
                </a:solidFill>
                <a:latin typeface="Book Antiqua" pitchFamily="18" charset="0"/>
              </a:rPr>
              <a:t>Indicators of Difficulty:</a:t>
            </a:r>
          </a:p>
          <a:p>
            <a:pPr marL="285750" indent="-285750" algn="just">
              <a:buFont typeface="Wingdings" pitchFamily="2" charset="2"/>
              <a:buChar char="ü"/>
            </a:pPr>
            <a:r>
              <a:rPr lang="en-US" sz="2000" b="1" dirty="0" smtClean="0">
                <a:solidFill>
                  <a:schemeClr val="bg1"/>
                </a:solidFill>
                <a:latin typeface="Book Antiqua" pitchFamily="18" charset="0"/>
              </a:rPr>
              <a:t>Reluctant </a:t>
            </a:r>
            <a:r>
              <a:rPr lang="en-US" sz="2000" b="1" dirty="0">
                <a:solidFill>
                  <a:schemeClr val="bg1"/>
                </a:solidFill>
                <a:latin typeface="Book Antiqua" pitchFamily="18" charset="0"/>
              </a:rPr>
              <a:t>to choose own reading materials </a:t>
            </a:r>
            <a:endParaRPr lang="en-US" sz="2000" b="1" dirty="0" smtClean="0">
              <a:solidFill>
                <a:schemeClr val="bg1"/>
              </a:solidFill>
              <a:latin typeface="Book Antiqua" pitchFamily="18" charset="0"/>
            </a:endParaRPr>
          </a:p>
          <a:p>
            <a:pPr marL="285750" indent="-285750" algn="just">
              <a:buFont typeface="Wingdings" pitchFamily="2" charset="2"/>
              <a:buChar char="ü"/>
            </a:pPr>
            <a:r>
              <a:rPr lang="en-US" sz="2000" b="1" dirty="0" smtClean="0">
                <a:solidFill>
                  <a:schemeClr val="bg1"/>
                </a:solidFill>
                <a:latin typeface="Book Antiqua" pitchFamily="18" charset="0"/>
              </a:rPr>
              <a:t>Dislikes </a:t>
            </a:r>
            <a:r>
              <a:rPr lang="en-US" sz="2000" b="1" dirty="0">
                <a:solidFill>
                  <a:schemeClr val="bg1"/>
                </a:solidFill>
                <a:latin typeface="Book Antiqua" pitchFamily="18" charset="0"/>
              </a:rPr>
              <a:t>long books </a:t>
            </a:r>
          </a:p>
          <a:p>
            <a:pPr marL="285750" indent="-285750" algn="just">
              <a:buFont typeface="Wingdings" pitchFamily="2" charset="2"/>
              <a:buChar char="ü"/>
            </a:pPr>
            <a:r>
              <a:rPr lang="en-US" sz="2000" b="1" dirty="0" smtClean="0">
                <a:solidFill>
                  <a:schemeClr val="bg1"/>
                </a:solidFill>
                <a:latin typeface="Book Antiqua" pitchFamily="18" charset="0"/>
              </a:rPr>
              <a:t>Extrinsic </a:t>
            </a:r>
            <a:r>
              <a:rPr lang="en-US" sz="2000" b="1" dirty="0">
                <a:solidFill>
                  <a:schemeClr val="bg1"/>
                </a:solidFill>
                <a:latin typeface="Book Antiqua" pitchFamily="18" charset="0"/>
              </a:rPr>
              <a:t>reader </a:t>
            </a:r>
          </a:p>
          <a:p>
            <a:pPr marL="285750" indent="-285750" algn="just">
              <a:buFont typeface="Wingdings" pitchFamily="2" charset="2"/>
              <a:buChar char="ü"/>
            </a:pPr>
            <a:r>
              <a:rPr lang="en-US" sz="2000" b="1" dirty="0" smtClean="0">
                <a:solidFill>
                  <a:schemeClr val="bg1"/>
                </a:solidFill>
                <a:latin typeface="Book Antiqua" pitchFamily="18" charset="0"/>
              </a:rPr>
              <a:t>Likes </a:t>
            </a:r>
            <a:r>
              <a:rPr lang="en-US" sz="2000" b="1" dirty="0">
                <a:solidFill>
                  <a:schemeClr val="bg1"/>
                </a:solidFill>
                <a:latin typeface="Book Antiqua" pitchFamily="18" charset="0"/>
              </a:rPr>
              <a:t>to read for correct answers </a:t>
            </a:r>
            <a:endParaRPr lang="en-US" sz="2000" b="1" dirty="0" smtClean="0">
              <a:solidFill>
                <a:schemeClr val="bg1"/>
              </a:solidFill>
              <a:latin typeface="Book Antiqua" pitchFamily="18" charset="0"/>
            </a:endParaRPr>
          </a:p>
          <a:p>
            <a:pPr marL="285750" indent="-285750" algn="just">
              <a:buFont typeface="Wingdings" pitchFamily="2" charset="2"/>
              <a:buChar char="ü"/>
            </a:pPr>
            <a:r>
              <a:rPr lang="en-US" sz="2000" b="1" dirty="0" smtClean="0">
                <a:solidFill>
                  <a:schemeClr val="bg1"/>
                </a:solidFill>
                <a:latin typeface="Book Antiqua" pitchFamily="18" charset="0"/>
              </a:rPr>
              <a:t>Rarely </a:t>
            </a:r>
            <a:r>
              <a:rPr lang="en-US" sz="2000" b="1" dirty="0">
                <a:solidFill>
                  <a:schemeClr val="bg1"/>
                </a:solidFill>
                <a:latin typeface="Book Antiqua" pitchFamily="18" charset="0"/>
              </a:rPr>
              <a:t>reads during free time </a:t>
            </a:r>
          </a:p>
          <a:p>
            <a:pPr marL="285750" indent="-285750" algn="just">
              <a:buFont typeface="Wingdings" pitchFamily="2" charset="2"/>
              <a:buChar char="ü"/>
            </a:pPr>
            <a:r>
              <a:rPr lang="en-US" sz="2000" b="1" dirty="0" smtClean="0">
                <a:solidFill>
                  <a:schemeClr val="bg1"/>
                </a:solidFill>
                <a:latin typeface="Book Antiqua" pitchFamily="18" charset="0"/>
              </a:rPr>
              <a:t>Reads </a:t>
            </a:r>
            <a:r>
              <a:rPr lang="en-US" sz="2000" b="1" dirty="0">
                <a:solidFill>
                  <a:schemeClr val="bg1"/>
                </a:solidFill>
                <a:latin typeface="Book Antiqua" pitchFamily="18" charset="0"/>
              </a:rPr>
              <a:t>only one kind of material</a:t>
            </a:r>
          </a:p>
        </p:txBody>
      </p:sp>
      <p:sp>
        <p:nvSpPr>
          <p:cNvPr id="10" name="TextBox 9"/>
          <p:cNvSpPr txBox="1"/>
          <p:nvPr/>
        </p:nvSpPr>
        <p:spPr>
          <a:xfrm>
            <a:off x="3657600" y="895350"/>
            <a:ext cx="5431809" cy="4216539"/>
          </a:xfrm>
          <a:prstGeom prst="rect">
            <a:avLst/>
          </a:prstGeom>
          <a:noFill/>
        </p:spPr>
        <p:txBody>
          <a:bodyPr wrap="square" rtlCol="0">
            <a:spAutoFit/>
            <a:scene3d>
              <a:camera prst="orthographicFront"/>
              <a:lightRig rig="threePt" dir="t"/>
            </a:scene3d>
            <a:sp3d extrusionH="57150">
              <a:bevelT w="57150" h="38100" prst="artDeco"/>
            </a:sp3d>
          </a:bodyPr>
          <a:lstStyle/>
          <a:p>
            <a:pPr algn="ctr"/>
            <a:r>
              <a:rPr lang="en-US" sz="2800" b="1" dirty="0" smtClean="0">
                <a:solidFill>
                  <a:schemeClr val="accent6">
                    <a:lumMod val="75000"/>
                  </a:schemeClr>
                </a:solidFill>
                <a:latin typeface="Book Antiqua" pitchFamily="18" charset="0"/>
              </a:rPr>
              <a:t>Modified Instructional</a:t>
            </a:r>
            <a:r>
              <a:rPr lang="en-US" sz="2800" b="1" baseline="0" dirty="0" smtClean="0">
                <a:solidFill>
                  <a:schemeClr val="accent6">
                    <a:lumMod val="75000"/>
                  </a:schemeClr>
                </a:solidFill>
                <a:latin typeface="Book Antiqua" pitchFamily="18" charset="0"/>
              </a:rPr>
              <a:t> Plans</a:t>
            </a:r>
          </a:p>
          <a:p>
            <a:pPr marL="285750" indent="-285750" algn="just">
              <a:buFont typeface="Wingdings" pitchFamily="2" charset="2"/>
              <a:buChar char="ü"/>
            </a:pPr>
            <a:r>
              <a:rPr lang="en-US" sz="1600" b="1" dirty="0" smtClean="0">
                <a:latin typeface="Book Antiqua" pitchFamily="18" charset="0"/>
              </a:rPr>
              <a:t>Give </a:t>
            </a:r>
            <a:r>
              <a:rPr lang="en-US" sz="1600" b="1" dirty="0">
                <a:latin typeface="Book Antiqua" pitchFamily="18" charset="0"/>
              </a:rPr>
              <a:t>students lots of choice in what they read. </a:t>
            </a:r>
          </a:p>
          <a:p>
            <a:pPr marL="285750" indent="-285750" algn="just">
              <a:buFont typeface="Wingdings" pitchFamily="2" charset="2"/>
              <a:buChar char="ü"/>
            </a:pPr>
            <a:r>
              <a:rPr lang="en-US" sz="1600" b="1" dirty="0" smtClean="0">
                <a:latin typeface="Book Antiqua" pitchFamily="18" charset="0"/>
              </a:rPr>
              <a:t>Allow </a:t>
            </a:r>
            <a:r>
              <a:rPr lang="en-US" sz="1600" b="1" dirty="0">
                <a:latin typeface="Book Antiqua" pitchFamily="18" charset="0"/>
              </a:rPr>
              <a:t>students to talk informally about what they have read. </a:t>
            </a:r>
          </a:p>
          <a:p>
            <a:pPr marL="285750" indent="-285750" algn="just">
              <a:buFont typeface="Wingdings" pitchFamily="2" charset="2"/>
              <a:buChar char="ü"/>
            </a:pPr>
            <a:r>
              <a:rPr lang="en-US" sz="1600" b="1" dirty="0" smtClean="0">
                <a:latin typeface="Book Antiqua" pitchFamily="18" charset="0"/>
              </a:rPr>
              <a:t>Allow </a:t>
            </a:r>
            <a:r>
              <a:rPr lang="en-US" sz="1600" b="1" dirty="0">
                <a:latin typeface="Book Antiqua" pitchFamily="18" charset="0"/>
              </a:rPr>
              <a:t>students to socialize, discuss, work together on projects related to their reading, etc. </a:t>
            </a:r>
          </a:p>
          <a:p>
            <a:pPr marL="285750" indent="-285750" algn="just">
              <a:buFont typeface="Wingdings" pitchFamily="2" charset="2"/>
              <a:buChar char="ü"/>
            </a:pPr>
            <a:r>
              <a:rPr lang="en-US" sz="1600" b="1" dirty="0" smtClean="0">
                <a:latin typeface="Book Antiqua" pitchFamily="18" charset="0"/>
              </a:rPr>
              <a:t>Allow </a:t>
            </a:r>
            <a:r>
              <a:rPr lang="en-US" sz="1600" b="1" dirty="0">
                <a:latin typeface="Book Antiqua" pitchFamily="18" charset="0"/>
              </a:rPr>
              <a:t>students to bring in and share text they have read and enjoyed. </a:t>
            </a:r>
          </a:p>
          <a:p>
            <a:pPr marL="285750" indent="-285750" algn="just">
              <a:buFont typeface="Wingdings" pitchFamily="2" charset="2"/>
              <a:buChar char="ü"/>
            </a:pPr>
            <a:r>
              <a:rPr lang="en-US" sz="1600" b="1" dirty="0" smtClean="0">
                <a:latin typeface="Book Antiqua" pitchFamily="18" charset="0"/>
              </a:rPr>
              <a:t>Build </a:t>
            </a:r>
            <a:r>
              <a:rPr lang="en-US" sz="1600" b="1" dirty="0">
                <a:latin typeface="Book Antiqua" pitchFamily="18" charset="0"/>
              </a:rPr>
              <a:t>a risk-free environment. </a:t>
            </a:r>
          </a:p>
          <a:p>
            <a:pPr marL="285750" indent="-285750" algn="just">
              <a:buFont typeface="Wingdings" pitchFamily="2" charset="2"/>
              <a:buChar char="ü"/>
            </a:pPr>
            <a:r>
              <a:rPr lang="en-US" sz="1600" b="1" dirty="0" smtClean="0">
                <a:latin typeface="Book Antiqua" pitchFamily="18" charset="0"/>
              </a:rPr>
              <a:t>Model </a:t>
            </a:r>
            <a:r>
              <a:rPr lang="en-US" sz="1600" b="1" dirty="0">
                <a:latin typeface="Book Antiqua" pitchFamily="18" charset="0"/>
              </a:rPr>
              <a:t>your own motivation for reading and model reading yourself. </a:t>
            </a:r>
          </a:p>
          <a:p>
            <a:pPr marL="285750" indent="-285750" algn="just">
              <a:buFont typeface="Wingdings" pitchFamily="2" charset="2"/>
              <a:buChar char="ü"/>
            </a:pPr>
            <a:r>
              <a:rPr lang="en-US" sz="1600" b="1" dirty="0" smtClean="0">
                <a:latin typeface="Book Antiqua" pitchFamily="18" charset="0"/>
              </a:rPr>
              <a:t>Provide </a:t>
            </a:r>
            <a:r>
              <a:rPr lang="en-US" sz="1600" b="1" dirty="0">
                <a:latin typeface="Book Antiqua" pitchFamily="18" charset="0"/>
              </a:rPr>
              <a:t>lots and lots of materials with different  reading levels, different genres, and different  content areas</a:t>
            </a:r>
            <a:r>
              <a:rPr lang="en-US" sz="1600" b="1" dirty="0" smtClean="0">
                <a:latin typeface="Book Antiqua" pitchFamily="18" charset="0"/>
              </a:rPr>
              <a:t>.</a:t>
            </a:r>
          </a:p>
          <a:p>
            <a:pPr marL="285750" indent="-285750" algn="just">
              <a:buFont typeface="Wingdings" pitchFamily="2" charset="2"/>
              <a:buChar char="ü"/>
            </a:pPr>
            <a:r>
              <a:rPr lang="en-US" sz="1600" b="1" dirty="0" smtClean="0">
                <a:latin typeface="Book Antiqua" pitchFamily="18" charset="0"/>
              </a:rPr>
              <a:t>Administer </a:t>
            </a:r>
            <a:r>
              <a:rPr lang="en-US" sz="1600" b="1" dirty="0">
                <a:latin typeface="Book Antiqua" pitchFamily="18" charset="0"/>
              </a:rPr>
              <a:t>an interest inventory and gather  appropriate reading materials.</a:t>
            </a:r>
            <a:endParaRPr lang="en-US" b="1" dirty="0">
              <a:latin typeface="Book Antiqua" pitchFamily="18" charset="0"/>
            </a:endParaRPr>
          </a:p>
        </p:txBody>
      </p:sp>
    </p:spTree>
    <p:extLst>
      <p:ext uri="{BB962C8B-B14F-4D97-AF65-F5344CB8AC3E}">
        <p14:creationId xmlns:p14="http://schemas.microsoft.com/office/powerpoint/2010/main" val="118098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nimBg="1"/>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9950"/>
            <a:ext cx="8229600" cy="857250"/>
          </a:xfrm>
        </p:spPr>
        <p:txBody>
          <a:bodyPr>
            <a:noAutofit/>
            <a:scene3d>
              <a:camera prst="orthographicFront"/>
              <a:lightRig rig="threePt" dir="t"/>
            </a:scene3d>
            <a:sp3d extrusionH="57150">
              <a:bevelT w="38100" h="38100"/>
            </a:sp3d>
          </a:bodyPr>
          <a:lstStyle/>
          <a:p>
            <a:r>
              <a:rPr lang="en-US" sz="5400" b="1" dirty="0" smtClean="0">
                <a:solidFill>
                  <a:schemeClr val="tx2"/>
                </a:solidFill>
              </a:rPr>
              <a:t>Implication.</a:t>
            </a:r>
            <a:br>
              <a:rPr lang="en-US" sz="5400" b="1" dirty="0" smtClean="0">
                <a:solidFill>
                  <a:schemeClr val="tx2"/>
                </a:solidFill>
              </a:rPr>
            </a:br>
            <a:r>
              <a:rPr lang="en-US" sz="5400" b="1" dirty="0" smtClean="0">
                <a:solidFill>
                  <a:schemeClr val="tx2"/>
                </a:solidFill>
              </a:rPr>
              <a:t>Values integration.</a:t>
            </a:r>
            <a:endParaRPr lang="en-US" sz="5400" b="1" dirty="0">
              <a:solidFill>
                <a:schemeClr val="tx2"/>
              </a:solidFill>
            </a:endParaRPr>
          </a:p>
        </p:txBody>
      </p:sp>
      <p:pic>
        <p:nvPicPr>
          <p:cNvPr id="3074" name="Picture 2" descr="Image result for ques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0" y="209550"/>
            <a:ext cx="5715000" cy="2762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45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745581" y="1200150"/>
            <a:ext cx="3652838" cy="33528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scene3d>
              <a:camera prst="orthographicFront"/>
              <a:lightRig rig="threePt" dir="t"/>
            </a:scene3d>
            <a:sp3d extrusionH="57150">
              <a:bevelT w="57150" h="38100" prst="artDeco"/>
            </a:sp3d>
          </a:bodyPr>
          <a:lstStyle/>
          <a:p>
            <a:r>
              <a:rPr lang="en-US" b="1" i="1" dirty="0" smtClean="0">
                <a:solidFill>
                  <a:srgbClr val="C00000"/>
                </a:solidFill>
                <a:latin typeface="Book Antiqua" pitchFamily="18" charset="0"/>
              </a:rPr>
              <a:t>Reading Retardation</a:t>
            </a:r>
            <a:endParaRPr lang="en-US" b="1" i="1" dirty="0">
              <a:solidFill>
                <a:srgbClr val="C00000"/>
              </a:solidFill>
              <a:latin typeface="Book Antiqua" pitchFamily="18" charset="0"/>
            </a:endParaRPr>
          </a:p>
        </p:txBody>
      </p:sp>
      <p:sp>
        <p:nvSpPr>
          <p:cNvPr id="3" name="Content Placeholder 2"/>
          <p:cNvSpPr>
            <a:spLocks noGrp="1"/>
          </p:cNvSpPr>
          <p:nvPr>
            <p:ph idx="1"/>
          </p:nvPr>
        </p:nvSpPr>
        <p:spPr>
          <a:xfrm>
            <a:off x="3012557" y="1996677"/>
            <a:ext cx="3124201" cy="2632473"/>
          </a:xfrm>
        </p:spPr>
        <p:txBody>
          <a:bodyPr>
            <a:normAutofit/>
          </a:bodyPr>
          <a:lstStyle/>
          <a:p>
            <a:pPr marL="0" indent="0" algn="ctr">
              <a:buNone/>
            </a:pPr>
            <a:r>
              <a:rPr lang="en-US" sz="2800" b="1" dirty="0" smtClean="0">
                <a:solidFill>
                  <a:schemeClr val="bg1"/>
                </a:solidFill>
                <a:latin typeface="Book Antiqua" pitchFamily="18" charset="0"/>
              </a:rPr>
              <a:t>…a backwardness in reading that can be corrected by special instruction.</a:t>
            </a:r>
            <a:endParaRPr lang="en-US" sz="2800" b="1" dirty="0">
              <a:solidFill>
                <a:schemeClr val="bg1"/>
              </a:solidFill>
              <a:latin typeface="Book Antiqua" pitchFamily="18" charset="0"/>
            </a:endParaRPr>
          </a:p>
        </p:txBody>
      </p:sp>
      <p:sp>
        <p:nvSpPr>
          <p:cNvPr id="5" name="TextBox 4"/>
          <p:cNvSpPr txBox="1"/>
          <p:nvPr/>
        </p:nvSpPr>
        <p:spPr>
          <a:xfrm>
            <a:off x="4120116" y="1014502"/>
            <a:ext cx="909084" cy="1862048"/>
          </a:xfrm>
          <a:prstGeom prst="rect">
            <a:avLst/>
          </a:prstGeom>
          <a:noFill/>
        </p:spPr>
        <p:txBody>
          <a:bodyPr wrap="square" rtlCol="0">
            <a:spAutoFit/>
          </a:bodyPr>
          <a:lstStyle/>
          <a:p>
            <a:pPr algn="ctr"/>
            <a:r>
              <a:rPr lang="en-US" sz="11500" dirty="0" smtClean="0">
                <a:solidFill>
                  <a:schemeClr val="bg1"/>
                </a:solidFill>
                <a:latin typeface="Arial Black" pitchFamily="34" charset="0"/>
              </a:rPr>
              <a:t>“</a:t>
            </a:r>
            <a:endParaRPr lang="en-US" sz="11500" dirty="0">
              <a:solidFill>
                <a:schemeClr val="bg1"/>
              </a:solidFill>
              <a:latin typeface="Arial Black" pitchFamily="34" charset="0"/>
            </a:endParaRPr>
          </a:p>
        </p:txBody>
      </p:sp>
      <p:sp>
        <p:nvSpPr>
          <p:cNvPr id="6" name="Content Placeholder 2"/>
          <p:cNvSpPr txBox="1">
            <a:spLocks/>
          </p:cNvSpPr>
          <p:nvPr/>
        </p:nvSpPr>
        <p:spPr>
          <a:xfrm>
            <a:off x="1450458" y="4562236"/>
            <a:ext cx="6248400" cy="371714"/>
          </a:xfrm>
          <a:prstGeom prst="rect">
            <a:avLst/>
          </a:prstGeom>
        </p:spPr>
        <p:txBody>
          <a:bodyPr vert="horz" lIns="91440" tIns="45720" rIns="91440" bIns="45720" rtlCol="0">
            <a:normAutofit/>
            <a:scene3d>
              <a:camera prst="orthographicFront"/>
              <a:lightRig rig="threePt" dir="t"/>
            </a:scene3d>
            <a:sp3d extrusionH="57150">
              <a:bevelT w="38100" h="38100"/>
            </a:sp3d>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1800" b="1" i="1" dirty="0" smtClean="0">
                <a:latin typeface="Book Antiqua" pitchFamily="18" charset="0"/>
              </a:rPr>
              <a:t>- </a:t>
            </a:r>
            <a:r>
              <a:rPr lang="en-US" sz="1800" b="1" i="1" dirty="0" err="1" smtClean="0">
                <a:latin typeface="Book Antiqua" pitchFamily="18" charset="0"/>
              </a:rPr>
              <a:t>Dallman</a:t>
            </a:r>
            <a:r>
              <a:rPr lang="en-US" sz="1800" b="1" i="1" dirty="0" smtClean="0">
                <a:latin typeface="Book Antiqua" pitchFamily="18" charset="0"/>
              </a:rPr>
              <a:t> and De Boer, 1978</a:t>
            </a:r>
            <a:endParaRPr lang="en-US" sz="1800" b="1" i="1" dirty="0">
              <a:latin typeface="Book Antiqua" pitchFamily="18" charset="0"/>
            </a:endParaRPr>
          </a:p>
        </p:txBody>
      </p:sp>
    </p:spTree>
    <p:extLst>
      <p:ext uri="{BB962C8B-B14F-4D97-AF65-F5344CB8AC3E}">
        <p14:creationId xmlns:p14="http://schemas.microsoft.com/office/powerpoint/2010/main" val="2716322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build="p"/>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scene3d>
            <a:sp3d extrusionH="57150">
              <a:bevelT w="38100" h="38100"/>
            </a:sp3d>
          </a:bodyPr>
          <a:lstStyle/>
          <a:p>
            <a:r>
              <a:rPr lang="en-US" b="1" i="1" dirty="0" smtClean="0">
                <a:solidFill>
                  <a:schemeClr val="tx2">
                    <a:lumMod val="60000"/>
                    <a:lumOff val="40000"/>
                  </a:schemeClr>
                </a:solidFill>
                <a:latin typeface="Book Antiqua" pitchFamily="18" charset="0"/>
              </a:rPr>
              <a:t>Types of Retarded Readers</a:t>
            </a:r>
            <a:endParaRPr lang="en-US" b="1" i="1" dirty="0">
              <a:solidFill>
                <a:schemeClr val="tx2">
                  <a:lumMod val="60000"/>
                  <a:lumOff val="40000"/>
                </a:schemeClr>
              </a:solidFill>
              <a:latin typeface="Book Antiqua"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94533355"/>
              </p:ext>
            </p:extLst>
          </p:nvPr>
        </p:nvGraphicFramePr>
        <p:xfrm>
          <a:off x="457200" y="1200150"/>
          <a:ext cx="82296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95163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B6292848-CA5E-47A2-B5BD-959FDD69F97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9CA5A08B-34F0-45E6-8A4B-8116BC6E179E}"/>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539EF85B-C211-4EEE-89E0-85176A55E5E2}"/>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E2931D07-4687-42A5-B576-4A11DC3202E8}"/>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F06BAA32-6B4E-41BF-BD27-5FFA07264CFA}"/>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EFF391D5-7E8E-4DB8-A78A-11200227990F}"/>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graphicEl>
                                              <a:dgm id="{ED84BFE5-424D-4FE8-AE62-CC93222E6B7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dataconomy.com/wp-content/uploads/2015/02/BydYe6kIMAAHpAw.jpg"/>
          <p:cNvPicPr>
            <a:picLocks noChangeAspect="1" noChangeArrowheads="1"/>
          </p:cNvPicPr>
          <p:nvPr/>
        </p:nvPicPr>
        <p:blipFill rotWithShape="1">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t="4219" b="26305"/>
          <a:stretch/>
        </p:blipFill>
        <p:spPr bwMode="auto">
          <a:xfrm>
            <a:off x="2482121" y="76200"/>
            <a:ext cx="4179757" cy="5162550"/>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p:cNvGrpSpPr/>
          <p:nvPr/>
        </p:nvGrpSpPr>
        <p:grpSpPr>
          <a:xfrm>
            <a:off x="2540018" y="3257550"/>
            <a:ext cx="4089382" cy="2034585"/>
            <a:chOff x="2482121" y="3204165"/>
            <a:chExt cx="4089382" cy="2034585"/>
          </a:xfrm>
        </p:grpSpPr>
        <p:sp>
          <p:nvSpPr>
            <p:cNvPr id="4" name="Rectangle 3"/>
            <p:cNvSpPr/>
            <p:nvPr/>
          </p:nvSpPr>
          <p:spPr>
            <a:xfrm>
              <a:off x="2482121" y="3204165"/>
              <a:ext cx="1937479" cy="43438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512247" y="3886200"/>
              <a:ext cx="4059256" cy="13525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Content Placeholder 2"/>
          <p:cNvSpPr txBox="1">
            <a:spLocks/>
          </p:cNvSpPr>
          <p:nvPr/>
        </p:nvSpPr>
        <p:spPr>
          <a:xfrm>
            <a:off x="2470879" y="3869088"/>
            <a:ext cx="2634521" cy="379062"/>
          </a:xfrm>
          <a:prstGeom prst="rect">
            <a:avLst/>
          </a:prstGeom>
          <a:noFill/>
        </p:spPr>
        <p:txBody>
          <a:bodyPr vert="horz" lIns="91440" tIns="45720" rIns="91440" bIns="45720" rtlCol="0">
            <a:normAutofit/>
            <a:scene3d>
              <a:camera prst="orthographicFront"/>
              <a:lightRig rig="threePt" dir="t"/>
            </a:scene3d>
            <a:sp3d extrusionH="57150">
              <a:bevelT w="38100" h="38100"/>
            </a:sp3d>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dirty="0" smtClean="0">
                <a:latin typeface="Tahoma" pitchFamily="34" charset="0"/>
                <a:ea typeface="Tahoma" pitchFamily="34" charset="0"/>
                <a:cs typeface="Tahoma" pitchFamily="34" charset="0"/>
              </a:rPr>
              <a:t>Retarded Reader</a:t>
            </a:r>
            <a:endParaRPr lang="en-US" sz="1600" dirty="0">
              <a:latin typeface="Tahoma" pitchFamily="34" charset="0"/>
              <a:ea typeface="Tahoma" pitchFamily="34" charset="0"/>
              <a:cs typeface="Tahoma" pitchFamily="34" charset="0"/>
            </a:endParaRPr>
          </a:p>
        </p:txBody>
      </p:sp>
      <p:sp>
        <p:nvSpPr>
          <p:cNvPr id="8" name="Content Placeholder 2"/>
          <p:cNvSpPr txBox="1">
            <a:spLocks/>
          </p:cNvSpPr>
          <p:nvPr/>
        </p:nvSpPr>
        <p:spPr>
          <a:xfrm>
            <a:off x="2470879" y="4171950"/>
            <a:ext cx="4100624" cy="990600"/>
          </a:xfrm>
          <a:prstGeom prst="rect">
            <a:avLst/>
          </a:prstGeom>
          <a:noFill/>
        </p:spPr>
        <p:txBody>
          <a:bodyPr vert="horz" lIns="91440" tIns="45720" rIns="91440" bIns="45720" rtlCol="0">
            <a:normAutofit/>
            <a:scene3d>
              <a:camera prst="orthographicFront"/>
              <a:lightRig rig="threePt" dir="t"/>
            </a:scene3d>
            <a:sp3d extrusionH="57150">
              <a:bevelT w="38100" h="38100"/>
            </a:sp3d>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en-US" sz="1200" dirty="0" smtClean="0">
                <a:latin typeface="Tahoma" pitchFamily="34" charset="0"/>
                <a:ea typeface="Tahoma" pitchFamily="34" charset="0"/>
                <a:cs typeface="Tahoma" pitchFamily="34" charset="0"/>
              </a:rPr>
              <a:t>It refers to any individual whose development reading skills is below the normal performance for his age or grade. It includes poor reading; limited reading skills; slow mental development; potential capacity to do better.  </a:t>
            </a:r>
            <a:endParaRPr lang="en-US" sz="12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2470879" y="3257550"/>
            <a:ext cx="2634521" cy="582908"/>
          </a:xfrm>
          <a:noFill/>
        </p:spPr>
        <p:txBody>
          <a:bodyPr>
            <a:normAutofit/>
            <a:scene3d>
              <a:camera prst="orthographicFront"/>
              <a:lightRig rig="threePt" dir="t"/>
            </a:scene3d>
            <a:sp3d extrusionH="57150">
              <a:bevelT w="38100" h="38100"/>
            </a:sp3d>
          </a:bodyPr>
          <a:lstStyle/>
          <a:p>
            <a:pPr marL="0" indent="0">
              <a:buNone/>
            </a:pPr>
            <a:r>
              <a:rPr lang="en-US" sz="2400" dirty="0" smtClean="0">
                <a:latin typeface="Tahoma" pitchFamily="34" charset="0"/>
                <a:ea typeface="Tahoma" pitchFamily="34" charset="0"/>
                <a:cs typeface="Tahoma" pitchFamily="34" charset="0"/>
              </a:rPr>
              <a:t>Harris, 1971</a:t>
            </a:r>
            <a:endParaRPr lang="en-US" sz="24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72127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286000" y="209550"/>
            <a:ext cx="4572000" cy="43434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857499" y="1123950"/>
            <a:ext cx="3429000" cy="3394473"/>
          </a:xfrm>
        </p:spPr>
        <p:txBody>
          <a:bodyPr>
            <a:normAutofit/>
          </a:bodyPr>
          <a:lstStyle/>
          <a:p>
            <a:pPr marL="0" indent="0" algn="ctr">
              <a:buNone/>
            </a:pPr>
            <a:r>
              <a:rPr lang="en-US" sz="2800" b="1" dirty="0" smtClean="0">
                <a:solidFill>
                  <a:schemeClr val="bg1"/>
                </a:solidFill>
                <a:latin typeface="Book Antiqua" pitchFamily="18" charset="0"/>
              </a:rPr>
              <a:t>Children with complex disabilities are disabled readers whose problems are more subtle and complicated.</a:t>
            </a:r>
            <a:endParaRPr lang="en-US" sz="2800" b="1" dirty="0">
              <a:solidFill>
                <a:schemeClr val="bg1"/>
              </a:solidFill>
              <a:latin typeface="Book Antiqua" pitchFamily="18" charset="0"/>
            </a:endParaRPr>
          </a:p>
        </p:txBody>
      </p:sp>
      <p:sp>
        <p:nvSpPr>
          <p:cNvPr id="5" name="TextBox 4"/>
          <p:cNvSpPr txBox="1"/>
          <p:nvPr/>
        </p:nvSpPr>
        <p:spPr>
          <a:xfrm>
            <a:off x="4120116" y="-19050"/>
            <a:ext cx="909084" cy="1862048"/>
          </a:xfrm>
          <a:prstGeom prst="rect">
            <a:avLst/>
          </a:prstGeom>
          <a:noFill/>
        </p:spPr>
        <p:txBody>
          <a:bodyPr wrap="square" rtlCol="0">
            <a:spAutoFit/>
          </a:bodyPr>
          <a:lstStyle/>
          <a:p>
            <a:pPr algn="ctr"/>
            <a:r>
              <a:rPr lang="en-US" sz="11500" dirty="0" smtClean="0">
                <a:solidFill>
                  <a:schemeClr val="bg1"/>
                </a:solidFill>
                <a:latin typeface="Arial Black" pitchFamily="34" charset="0"/>
              </a:rPr>
              <a:t>“</a:t>
            </a:r>
            <a:endParaRPr lang="en-US" sz="11500" dirty="0">
              <a:solidFill>
                <a:schemeClr val="bg1"/>
              </a:solidFill>
              <a:latin typeface="Arial Black" pitchFamily="34" charset="0"/>
            </a:endParaRPr>
          </a:p>
        </p:txBody>
      </p:sp>
      <p:sp>
        <p:nvSpPr>
          <p:cNvPr id="6" name="Content Placeholder 2"/>
          <p:cNvSpPr txBox="1">
            <a:spLocks/>
          </p:cNvSpPr>
          <p:nvPr/>
        </p:nvSpPr>
        <p:spPr>
          <a:xfrm>
            <a:off x="1450458" y="4562236"/>
            <a:ext cx="6248400" cy="371714"/>
          </a:xfrm>
          <a:prstGeom prst="rect">
            <a:avLst/>
          </a:prstGeom>
        </p:spPr>
        <p:txBody>
          <a:bodyPr vert="horz" lIns="91440" tIns="45720" rIns="91440" bIns="45720" rtlCol="0">
            <a:normAutofit/>
            <a:scene3d>
              <a:camera prst="orthographicFront"/>
              <a:lightRig rig="threePt" dir="t"/>
            </a:scene3d>
            <a:sp3d extrusionH="57150">
              <a:bevelT w="38100" h="38100"/>
            </a:sp3d>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1800" b="1" i="1" dirty="0" smtClean="0">
                <a:latin typeface="Book Antiqua" pitchFamily="18" charset="0"/>
              </a:rPr>
              <a:t>- Bond and Tinker, 1971</a:t>
            </a:r>
            <a:endParaRPr lang="en-US" sz="1800" b="1" i="1" dirty="0">
              <a:latin typeface="Book Antiqua" pitchFamily="18" charset="0"/>
            </a:endParaRPr>
          </a:p>
        </p:txBody>
      </p:sp>
    </p:spTree>
    <p:extLst>
      <p:ext uri="{BB962C8B-B14F-4D97-AF65-F5344CB8AC3E}">
        <p14:creationId xmlns:p14="http://schemas.microsoft.com/office/powerpoint/2010/main" val="416240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Image result for person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1" y="514350"/>
            <a:ext cx="4876800" cy="4876801"/>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p:cNvGrpSpPr/>
          <p:nvPr/>
        </p:nvGrpSpPr>
        <p:grpSpPr>
          <a:xfrm>
            <a:off x="285695" y="190444"/>
            <a:ext cx="2325568" cy="2325567"/>
            <a:chOff x="285695" y="190444"/>
            <a:chExt cx="2325568" cy="2325567"/>
          </a:xfrm>
        </p:grpSpPr>
        <p:pic>
          <p:nvPicPr>
            <p:cNvPr id="10" name="Picture 8" descr="Image result for call out 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4820034">
              <a:off x="285695" y="190444"/>
              <a:ext cx="2325567" cy="232556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66222" y="895350"/>
              <a:ext cx="1964512" cy="769441"/>
            </a:xfrm>
            <a:prstGeom prst="rect">
              <a:avLst/>
            </a:prstGeom>
            <a:noFill/>
          </p:spPr>
          <p:txBody>
            <a:bodyPr wrap="none" rtlCol="0">
              <a:spAutoFit/>
            </a:bodyPr>
            <a:lstStyle/>
            <a:p>
              <a:r>
                <a:rPr lang="en-US" sz="4400" b="1" dirty="0" smtClean="0">
                  <a:solidFill>
                    <a:schemeClr val="bg1"/>
                  </a:solidFill>
                </a:rPr>
                <a:t>Anxiety</a:t>
              </a:r>
              <a:endParaRPr lang="en-US" sz="4400" b="1" dirty="0">
                <a:solidFill>
                  <a:schemeClr val="bg1"/>
                </a:solidFill>
              </a:endParaRPr>
            </a:p>
          </p:txBody>
        </p:sp>
      </p:grpSp>
      <p:grpSp>
        <p:nvGrpSpPr>
          <p:cNvPr id="8" name="Group 7"/>
          <p:cNvGrpSpPr/>
          <p:nvPr/>
        </p:nvGrpSpPr>
        <p:grpSpPr>
          <a:xfrm>
            <a:off x="6335975" y="144726"/>
            <a:ext cx="2070505" cy="2070506"/>
            <a:chOff x="6335975" y="144726"/>
            <a:chExt cx="2070505" cy="2070506"/>
          </a:xfrm>
        </p:grpSpPr>
        <p:pic>
          <p:nvPicPr>
            <p:cNvPr id="2056" name="Picture 8" descr="Image result for call out 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342687">
              <a:off x="6335975" y="144726"/>
              <a:ext cx="2070505" cy="2070506"/>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6518045" y="625981"/>
              <a:ext cx="1706365" cy="1107996"/>
            </a:xfrm>
            <a:prstGeom prst="rect">
              <a:avLst/>
            </a:prstGeom>
            <a:noFill/>
          </p:spPr>
          <p:txBody>
            <a:bodyPr wrap="none" rtlCol="0">
              <a:spAutoFit/>
            </a:bodyPr>
            <a:lstStyle/>
            <a:p>
              <a:pPr algn="ctr"/>
              <a:r>
                <a:rPr lang="en-US" sz="6600" b="1" dirty="0" smtClean="0">
                  <a:solidFill>
                    <a:schemeClr val="bg1"/>
                  </a:solidFill>
                </a:rPr>
                <a:t>Fear</a:t>
              </a:r>
              <a:endParaRPr lang="en-US" sz="6600" b="1" dirty="0">
                <a:solidFill>
                  <a:schemeClr val="bg1"/>
                </a:solidFill>
              </a:endParaRPr>
            </a:p>
          </p:txBody>
        </p:sp>
      </p:grpSp>
      <p:grpSp>
        <p:nvGrpSpPr>
          <p:cNvPr id="9" name="Group 8"/>
          <p:cNvGrpSpPr/>
          <p:nvPr/>
        </p:nvGrpSpPr>
        <p:grpSpPr>
          <a:xfrm>
            <a:off x="5847617" y="2565416"/>
            <a:ext cx="2325568" cy="2325567"/>
            <a:chOff x="5847617" y="2565416"/>
            <a:chExt cx="2325568" cy="2325567"/>
          </a:xfrm>
        </p:grpSpPr>
        <p:pic>
          <p:nvPicPr>
            <p:cNvPr id="11" name="Picture 8" descr="Image result for call out 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3532014">
              <a:off x="5847617" y="2565416"/>
              <a:ext cx="2325567" cy="2325568"/>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5919910" y="3220368"/>
              <a:ext cx="2180982" cy="1015663"/>
            </a:xfrm>
            <a:prstGeom prst="rect">
              <a:avLst/>
            </a:prstGeom>
            <a:noFill/>
          </p:spPr>
          <p:txBody>
            <a:bodyPr wrap="none" rtlCol="0">
              <a:spAutoFit/>
            </a:bodyPr>
            <a:lstStyle/>
            <a:p>
              <a:pPr algn="ctr"/>
              <a:r>
                <a:rPr lang="en-US" sz="6000" b="1" dirty="0" smtClean="0">
                  <a:solidFill>
                    <a:schemeClr val="bg1"/>
                  </a:solidFill>
                </a:rPr>
                <a:t>Worry</a:t>
              </a:r>
              <a:endParaRPr lang="en-US" sz="6000" b="1" dirty="0">
                <a:solidFill>
                  <a:schemeClr val="bg1"/>
                </a:solidFill>
              </a:endParaRPr>
            </a:p>
          </p:txBody>
        </p:sp>
      </p:grpSp>
      <p:sp>
        <p:nvSpPr>
          <p:cNvPr id="16" name="TextBox 15"/>
          <p:cNvSpPr txBox="1"/>
          <p:nvPr/>
        </p:nvSpPr>
        <p:spPr>
          <a:xfrm>
            <a:off x="304800" y="3290560"/>
            <a:ext cx="3303533" cy="523220"/>
          </a:xfrm>
          <a:prstGeom prst="rect">
            <a:avLst/>
          </a:prstGeom>
          <a:noFill/>
        </p:spPr>
        <p:txBody>
          <a:bodyPr wrap="none" rtlCol="0">
            <a:spAutoFit/>
          </a:bodyPr>
          <a:lstStyle/>
          <a:p>
            <a:r>
              <a:rPr lang="en-US" sz="2800" b="1" dirty="0" smtClean="0"/>
              <a:t>“I don’t like reading, </a:t>
            </a:r>
            <a:endParaRPr lang="en-US" sz="2800" b="1" dirty="0"/>
          </a:p>
        </p:txBody>
      </p:sp>
      <p:sp>
        <p:nvSpPr>
          <p:cNvPr id="17" name="TextBox 16"/>
          <p:cNvSpPr txBox="1"/>
          <p:nvPr/>
        </p:nvSpPr>
        <p:spPr>
          <a:xfrm>
            <a:off x="424890" y="3648730"/>
            <a:ext cx="1403910" cy="523220"/>
          </a:xfrm>
          <a:prstGeom prst="rect">
            <a:avLst/>
          </a:prstGeom>
          <a:noFill/>
        </p:spPr>
        <p:txBody>
          <a:bodyPr wrap="none" rtlCol="0">
            <a:spAutoFit/>
          </a:bodyPr>
          <a:lstStyle/>
          <a:p>
            <a:r>
              <a:rPr lang="en-US" sz="2800" b="1" i="1" dirty="0" err="1" smtClean="0"/>
              <a:t>tologo</a:t>
            </a:r>
            <a:r>
              <a:rPr lang="en-US" sz="2800" b="1" i="1" dirty="0" smtClean="0"/>
              <a:t>.”</a:t>
            </a:r>
            <a:endParaRPr lang="en-US" sz="2800" b="1" i="1" dirty="0"/>
          </a:p>
        </p:txBody>
      </p:sp>
    </p:spTree>
    <p:extLst>
      <p:ext uri="{BB962C8B-B14F-4D97-AF65-F5344CB8AC3E}">
        <p14:creationId xmlns:p14="http://schemas.microsoft.com/office/powerpoint/2010/main" val="2882638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3000"/>
                                  </p:stCondLst>
                                  <p:childTnLst>
                                    <p:set>
                                      <p:cBhvr>
                                        <p:cTn id="9" dur="1" fill="hold">
                                          <p:stCondLst>
                                            <p:cond delay="0"/>
                                          </p:stCondLst>
                                        </p:cTn>
                                        <p:tgtEl>
                                          <p:spTgt spid="7"/>
                                        </p:tgtEl>
                                        <p:attrNameLst>
                                          <p:attrName>style.visibility</p:attrName>
                                        </p:attrNameLst>
                                      </p:cBhvr>
                                      <p:to>
                                        <p:strVal val="visible"/>
                                      </p:to>
                                    </p:set>
                                  </p:childTnLst>
                                </p:cTn>
                              </p:par>
                            </p:childTnLst>
                          </p:cTn>
                        </p:par>
                        <p:par>
                          <p:cTn id="10" fill="hold">
                            <p:stCondLst>
                              <p:cond delay="3000"/>
                            </p:stCondLst>
                            <p:childTnLst>
                              <p:par>
                                <p:cTn id="11" presetID="1" presetClass="entr" presetSubtype="0" fill="hold" nodeType="afterEffect">
                                  <p:stCondLst>
                                    <p:cond delay="1000"/>
                                  </p:stCondLst>
                                  <p:childTnLst>
                                    <p:set>
                                      <p:cBhvr>
                                        <p:cTn id="12" dur="1" fill="hold">
                                          <p:stCondLst>
                                            <p:cond delay="0"/>
                                          </p:stCondLst>
                                        </p:cTn>
                                        <p:tgtEl>
                                          <p:spTgt spid="8"/>
                                        </p:tgtEl>
                                        <p:attrNameLst>
                                          <p:attrName>style.visibility</p:attrName>
                                        </p:attrNameLst>
                                      </p:cBhvr>
                                      <p:to>
                                        <p:strVal val="visible"/>
                                      </p:to>
                                    </p:set>
                                  </p:childTnLst>
                                </p:cTn>
                              </p:par>
                            </p:childTnLst>
                          </p:cTn>
                        </p:par>
                        <p:par>
                          <p:cTn id="13" fill="hold">
                            <p:stCondLst>
                              <p:cond delay="4000"/>
                            </p:stCondLst>
                            <p:childTnLst>
                              <p:par>
                                <p:cTn id="14" presetID="1" presetClass="entr" presetSubtype="0" fill="hold" nodeType="afterEffect">
                                  <p:stCondLst>
                                    <p:cond delay="1000"/>
                                  </p:stCondLst>
                                  <p:childTnLst>
                                    <p:set>
                                      <p:cBhvr>
                                        <p:cTn id="15" dur="1" fill="hold">
                                          <p:stCondLst>
                                            <p:cond delay="0"/>
                                          </p:stCondLst>
                                        </p:cTn>
                                        <p:tgtEl>
                                          <p:spTgt spid="9"/>
                                        </p:tgtEl>
                                        <p:attrNameLst>
                                          <p:attrName>style.visibility</p:attrName>
                                        </p:attrNameLst>
                                      </p:cBhvr>
                                      <p:to>
                                        <p:strVal val="visible"/>
                                      </p:to>
                                    </p:set>
                                  </p:childTnLst>
                                </p:cTn>
                              </p:par>
                            </p:childTnLst>
                          </p:cTn>
                        </p:par>
                        <p:par>
                          <p:cTn id="16" fill="hold">
                            <p:stCondLst>
                              <p:cond delay="5000"/>
                            </p:stCondLst>
                            <p:childTnLst>
                              <p:par>
                                <p:cTn id="17" presetID="1" presetClass="entr" presetSubtype="0" fill="hold" grpId="0" nodeType="afterEffect">
                                  <p:stCondLst>
                                    <p:cond delay="6000"/>
                                  </p:stCondLst>
                                  <p:childTnLst>
                                    <p:set>
                                      <p:cBhvr>
                                        <p:cTn id="18" dur="1" fill="hold">
                                          <p:stCondLst>
                                            <p:cond delay="0"/>
                                          </p:stCondLst>
                                        </p:cTn>
                                        <p:tgtEl>
                                          <p:spTgt spid="16"/>
                                        </p:tgtEl>
                                        <p:attrNameLst>
                                          <p:attrName>style.visibility</p:attrName>
                                        </p:attrNameLst>
                                      </p:cBhvr>
                                      <p:to>
                                        <p:strVal val="visible"/>
                                      </p:to>
                                    </p:set>
                                  </p:childTnLst>
                                </p:cTn>
                              </p:par>
                            </p:childTnLst>
                          </p:cTn>
                        </p:par>
                        <p:par>
                          <p:cTn id="19" fill="hold">
                            <p:stCondLst>
                              <p:cond delay="11000"/>
                            </p:stCondLst>
                            <p:childTnLst>
                              <p:par>
                                <p:cTn id="20" presetID="1" presetClass="entr" presetSubtype="0" fill="hold" grpId="0" nodeType="afterEffect">
                                  <p:stCondLst>
                                    <p:cond delay="2000"/>
                                  </p:stCondLst>
                                  <p:childTnLst>
                                    <p:set>
                                      <p:cBhvr>
                                        <p:cTn id="21"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02141924"/>
              </p:ext>
            </p:extLst>
          </p:nvPr>
        </p:nvGraphicFramePr>
        <p:xfrm>
          <a:off x="152400" y="209550"/>
          <a:ext cx="8839200" cy="3962400"/>
        </p:xfrm>
        <a:graphic>
          <a:graphicData uri="http://schemas.openxmlformats.org/drawingml/2006/table">
            <a:tbl>
              <a:tblPr firstRow="1" bandRow="1">
                <a:tableStyleId>{D7AC3CCA-C797-4891-BE02-D94E43425B78}</a:tableStyleId>
              </a:tblPr>
              <a:tblGrid>
                <a:gridCol w="552450"/>
                <a:gridCol w="552450"/>
                <a:gridCol w="552450"/>
                <a:gridCol w="552450"/>
                <a:gridCol w="552450"/>
                <a:gridCol w="552450"/>
                <a:gridCol w="552450"/>
                <a:gridCol w="552450"/>
                <a:gridCol w="552450"/>
                <a:gridCol w="552450"/>
                <a:gridCol w="552450"/>
                <a:gridCol w="552450"/>
                <a:gridCol w="552450"/>
                <a:gridCol w="552450"/>
                <a:gridCol w="552450"/>
                <a:gridCol w="552450"/>
              </a:tblGrid>
              <a:tr h="396240">
                <a:tc>
                  <a:txBody>
                    <a:bodyPr/>
                    <a:lstStyle/>
                    <a:p>
                      <a:pPr algn="ctr"/>
                      <a:r>
                        <a:rPr lang="en-US" b="0" dirty="0" smtClean="0">
                          <a:latin typeface="Arial Black" pitchFamily="34" charset="0"/>
                          <a:cs typeface="Arial" pitchFamily="34" charset="0"/>
                        </a:rPr>
                        <a:t>D</a:t>
                      </a:r>
                      <a:endParaRPr lang="en-US" b="0"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I</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S</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A</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B</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I</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L</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I</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T</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Y</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T</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G</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I</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O</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N</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S</a:t>
                      </a:r>
                      <a:endParaRPr lang="en-US" b="1" dirty="0">
                        <a:latin typeface="Arial Black" pitchFamily="34" charset="0"/>
                        <a:cs typeface="Arial" pitchFamily="34" charset="0"/>
                      </a:endParaRPr>
                    </a:p>
                  </a:txBody>
                  <a:tcPr/>
                </a:tc>
              </a:tr>
              <a:tr h="396240">
                <a:tc>
                  <a:txBody>
                    <a:bodyPr/>
                    <a:lstStyle/>
                    <a:p>
                      <a:pPr algn="ctr"/>
                      <a:r>
                        <a:rPr lang="en-US" b="1" dirty="0" smtClean="0">
                          <a:latin typeface="Arial Black" pitchFamily="34" charset="0"/>
                          <a:cs typeface="Arial" pitchFamily="34" charset="0"/>
                        </a:rPr>
                        <a:t>K</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R</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I</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S</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D</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S</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I</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S</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O</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N</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G</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A</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I</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D</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O</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T</a:t>
                      </a:r>
                      <a:endParaRPr lang="en-US" b="1" dirty="0">
                        <a:latin typeface="Arial Black" pitchFamily="34" charset="0"/>
                        <a:cs typeface="Arial" pitchFamily="34" charset="0"/>
                      </a:endParaRPr>
                    </a:p>
                  </a:txBody>
                  <a:tcPr/>
                </a:tc>
              </a:tr>
              <a:tr h="396240">
                <a:tc>
                  <a:txBody>
                    <a:bodyPr/>
                    <a:lstStyle/>
                    <a:p>
                      <a:pPr algn="ctr"/>
                      <a:r>
                        <a:rPr lang="en-US" b="1" dirty="0" smtClean="0">
                          <a:latin typeface="Arial Black" pitchFamily="34" charset="0"/>
                          <a:cs typeface="Arial" pitchFamily="34" charset="0"/>
                        </a:rPr>
                        <a:t>U</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N</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O</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I</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S</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N</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E</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H</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E</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R</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P</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M</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O</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C</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I</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R</a:t>
                      </a:r>
                      <a:endParaRPr lang="en-US" b="1" dirty="0">
                        <a:latin typeface="Arial Black" pitchFamily="34" charset="0"/>
                        <a:cs typeface="Arial" pitchFamily="34" charset="0"/>
                      </a:endParaRPr>
                    </a:p>
                  </a:txBody>
                  <a:tcPr/>
                </a:tc>
              </a:tr>
              <a:tr h="396240">
                <a:tc>
                  <a:txBody>
                    <a:bodyPr/>
                    <a:lstStyle/>
                    <a:p>
                      <a:pPr algn="ctr"/>
                      <a:r>
                        <a:rPr lang="en-US" b="1" dirty="0" smtClean="0">
                          <a:latin typeface="Arial Black" pitchFamily="34" charset="0"/>
                          <a:cs typeface="Arial" pitchFamily="34" charset="0"/>
                        </a:rPr>
                        <a:t>T</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B</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R</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E</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T</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A</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R</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D</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A</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T</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I</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O</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N</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O</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T</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A</a:t>
                      </a:r>
                      <a:endParaRPr lang="en-US" b="1" dirty="0">
                        <a:latin typeface="Arial Black" pitchFamily="34" charset="0"/>
                        <a:cs typeface="Arial" pitchFamily="34" charset="0"/>
                      </a:endParaRPr>
                    </a:p>
                  </a:txBody>
                  <a:tcPr/>
                </a:tc>
              </a:tr>
              <a:tr h="396240">
                <a:tc>
                  <a:txBody>
                    <a:bodyPr/>
                    <a:lstStyle/>
                    <a:p>
                      <a:pPr algn="ctr"/>
                      <a:r>
                        <a:rPr lang="en-US" b="1" dirty="0" smtClean="0">
                          <a:latin typeface="Arial Black" pitchFamily="34" charset="0"/>
                          <a:cs typeface="Arial" pitchFamily="34" charset="0"/>
                        </a:rPr>
                        <a:t>R</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E</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Y</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C</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N</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E</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I</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C</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I</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F</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E</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D</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B</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R</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A</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T</a:t>
                      </a:r>
                      <a:endParaRPr lang="en-US" b="1" dirty="0">
                        <a:latin typeface="Arial Black" pitchFamily="34" charset="0"/>
                        <a:cs typeface="Arial" pitchFamily="34" charset="0"/>
                      </a:endParaRPr>
                    </a:p>
                  </a:txBody>
                  <a:tcPr/>
                </a:tc>
              </a:tr>
              <a:tr h="396240">
                <a:tc>
                  <a:txBody>
                    <a:bodyPr/>
                    <a:lstStyle/>
                    <a:p>
                      <a:pPr algn="ctr"/>
                      <a:r>
                        <a:rPr lang="en-US" b="1" dirty="0" smtClean="0">
                          <a:latin typeface="Arial Black" pitchFamily="34" charset="0"/>
                          <a:cs typeface="Arial" pitchFamily="34" charset="0"/>
                        </a:rPr>
                        <a:t>E</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H</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U</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E</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S</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W</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T</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H</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T</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R</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Y</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R</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R</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E</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V</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E</a:t>
                      </a:r>
                      <a:endParaRPr lang="en-US" b="1" dirty="0">
                        <a:latin typeface="Arial Black" pitchFamily="34" charset="0"/>
                        <a:cs typeface="Arial" pitchFamily="34" charset="0"/>
                      </a:endParaRPr>
                    </a:p>
                  </a:txBody>
                  <a:tcPr/>
                </a:tc>
              </a:tr>
              <a:tr h="396240">
                <a:tc>
                  <a:txBody>
                    <a:bodyPr/>
                    <a:lstStyle/>
                    <a:p>
                      <a:pPr algn="ctr"/>
                      <a:r>
                        <a:rPr lang="en-US" b="1" dirty="0" smtClean="0">
                          <a:latin typeface="Arial Black" pitchFamily="34" charset="0"/>
                          <a:cs typeface="Arial" pitchFamily="34" charset="0"/>
                        </a:rPr>
                        <a:t>H</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I</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G</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H</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E</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R</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O</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R</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D</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E</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R</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U</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E</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D</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I</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G</a:t>
                      </a:r>
                      <a:endParaRPr lang="en-US" b="1" dirty="0">
                        <a:latin typeface="Arial Black" pitchFamily="34" charset="0"/>
                        <a:cs typeface="Arial" pitchFamily="34" charset="0"/>
                      </a:endParaRPr>
                    </a:p>
                  </a:txBody>
                  <a:tcPr/>
                </a:tc>
              </a:tr>
              <a:tr h="396240">
                <a:tc>
                  <a:txBody>
                    <a:bodyPr/>
                    <a:lstStyle/>
                    <a:p>
                      <a:pPr algn="ctr"/>
                      <a:r>
                        <a:rPr lang="en-US" b="1" dirty="0" smtClean="0">
                          <a:latin typeface="Arial Black" pitchFamily="34" charset="0"/>
                          <a:cs typeface="Arial" pitchFamily="34" charset="0"/>
                        </a:rPr>
                        <a:t>R</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U</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D</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Y</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S</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L</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E</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X</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I</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A</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E</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M</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A</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A</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T</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I</a:t>
                      </a:r>
                      <a:endParaRPr lang="en-US" b="1" dirty="0">
                        <a:latin typeface="Arial Black" pitchFamily="34" charset="0"/>
                        <a:cs typeface="Arial" pitchFamily="34" charset="0"/>
                      </a:endParaRPr>
                    </a:p>
                  </a:txBody>
                  <a:tcPr/>
                </a:tc>
              </a:tr>
              <a:tr h="396240">
                <a:tc>
                  <a:txBody>
                    <a:bodyPr/>
                    <a:lstStyle/>
                    <a:p>
                      <a:pPr algn="ctr"/>
                      <a:r>
                        <a:rPr lang="en-US" b="1" dirty="0" smtClean="0">
                          <a:latin typeface="Arial Black" pitchFamily="34" charset="0"/>
                          <a:cs typeface="Arial" pitchFamily="34" charset="0"/>
                        </a:rPr>
                        <a:t>A</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O</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R</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D</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G</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G</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B</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O</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O</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D</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I</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M</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T</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E</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O</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E</a:t>
                      </a:r>
                      <a:endParaRPr lang="en-US" b="1" dirty="0">
                        <a:latin typeface="Arial Black" pitchFamily="34" charset="0"/>
                        <a:cs typeface="Arial" pitchFamily="34" charset="0"/>
                      </a:endParaRPr>
                    </a:p>
                  </a:txBody>
                  <a:tcPr/>
                </a:tc>
              </a:tr>
              <a:tr h="396240">
                <a:tc>
                  <a:txBody>
                    <a:bodyPr/>
                    <a:lstStyle/>
                    <a:p>
                      <a:pPr algn="ctr"/>
                      <a:r>
                        <a:rPr lang="en-US" b="1" dirty="0" smtClean="0">
                          <a:latin typeface="Arial Black" pitchFamily="34" charset="0"/>
                          <a:cs typeface="Arial" pitchFamily="34" charset="0"/>
                        </a:rPr>
                        <a:t>O</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R</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A</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L</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F</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L</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U</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E</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N</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C</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Y</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R</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H</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R</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M</a:t>
                      </a:r>
                      <a:endParaRPr lang="en-US" b="1" dirty="0">
                        <a:latin typeface="Arial Black" pitchFamily="34" charset="0"/>
                        <a:cs typeface="Arial" pitchFamily="34" charset="0"/>
                      </a:endParaRPr>
                    </a:p>
                  </a:txBody>
                  <a:tcPr/>
                </a:tc>
                <a:tc>
                  <a:txBody>
                    <a:bodyPr/>
                    <a:lstStyle/>
                    <a:p>
                      <a:pPr algn="ctr"/>
                      <a:r>
                        <a:rPr lang="en-US" b="1" dirty="0" smtClean="0">
                          <a:latin typeface="Arial Black" pitchFamily="34" charset="0"/>
                          <a:cs typeface="Arial" pitchFamily="34" charset="0"/>
                        </a:rPr>
                        <a:t>S</a:t>
                      </a:r>
                      <a:endParaRPr lang="en-US" b="1" dirty="0">
                        <a:latin typeface="Arial Black" pitchFamily="34" charset="0"/>
                        <a:cs typeface="Arial" pitchFamily="34" charset="0"/>
                      </a:endParaRPr>
                    </a:p>
                  </a:txBody>
                  <a:tcPr/>
                </a:tc>
              </a:tr>
            </a:tbl>
          </a:graphicData>
        </a:graphic>
      </p:graphicFrame>
      <p:sp>
        <p:nvSpPr>
          <p:cNvPr id="3" name="Title 1"/>
          <p:cNvSpPr txBox="1">
            <a:spLocks/>
          </p:cNvSpPr>
          <p:nvPr/>
        </p:nvSpPr>
        <p:spPr>
          <a:xfrm>
            <a:off x="152400" y="4324350"/>
            <a:ext cx="88392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solidFill>
                  <a:srgbClr val="C00000"/>
                </a:solidFill>
                <a:latin typeface="Arial" pitchFamily="34" charset="0"/>
                <a:cs typeface="Arial" pitchFamily="34" charset="0"/>
              </a:rPr>
              <a:t>WHAT OTHER TERMS DO YOU SEE IN THE TABLE?</a:t>
            </a:r>
            <a:endParaRPr lang="en-US" sz="1800" b="1" dirty="0">
              <a:solidFill>
                <a:srgbClr val="C00000"/>
              </a:solidFill>
              <a:latin typeface="Arial" pitchFamily="34" charset="0"/>
              <a:cs typeface="Arial" pitchFamily="34" charset="0"/>
            </a:endParaRPr>
          </a:p>
        </p:txBody>
      </p:sp>
      <p:sp>
        <p:nvSpPr>
          <p:cNvPr id="5" name="Rounded Rectangle 4">
            <a:hlinkClick r:id="rId3" action="ppaction://hlinksldjump"/>
          </p:cNvPr>
          <p:cNvSpPr/>
          <p:nvPr/>
        </p:nvSpPr>
        <p:spPr>
          <a:xfrm>
            <a:off x="152400" y="209550"/>
            <a:ext cx="5486400" cy="381000"/>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a:hlinkClick r:id="rId4" action="ppaction://hlinksldjump"/>
          </p:cNvPr>
          <p:cNvSpPr/>
          <p:nvPr/>
        </p:nvSpPr>
        <p:spPr>
          <a:xfrm>
            <a:off x="1295400" y="1761429"/>
            <a:ext cx="5486400" cy="432806"/>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a:hlinkClick r:id="rId5" action="ppaction://hlinksldjump"/>
          </p:cNvPr>
          <p:cNvSpPr/>
          <p:nvPr/>
        </p:nvSpPr>
        <p:spPr>
          <a:xfrm>
            <a:off x="1219200" y="1380429"/>
            <a:ext cx="6096000" cy="381000"/>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Black" pitchFamily="34" charset="0"/>
              <a:cs typeface="Arial" pitchFamily="34" charset="0"/>
            </a:endParaRPr>
          </a:p>
          <a:p>
            <a:pPr algn="ctr"/>
            <a:endParaRPr lang="en-US" dirty="0"/>
          </a:p>
        </p:txBody>
      </p:sp>
      <p:sp>
        <p:nvSpPr>
          <p:cNvPr id="9" name="Rounded Rectangle 8">
            <a:hlinkClick r:id="rId6" action="ppaction://hlinksldjump"/>
          </p:cNvPr>
          <p:cNvSpPr/>
          <p:nvPr/>
        </p:nvSpPr>
        <p:spPr>
          <a:xfrm>
            <a:off x="1219200" y="2952750"/>
            <a:ext cx="4419600" cy="381000"/>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2895600" y="590550"/>
            <a:ext cx="4991100" cy="381000"/>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7124700" y="2495993"/>
            <a:ext cx="1524000" cy="1524000"/>
            <a:chOff x="6934200" y="2800350"/>
            <a:chExt cx="1524000" cy="1524000"/>
          </a:xfrm>
        </p:grpSpPr>
        <p:sp>
          <p:nvSpPr>
            <p:cNvPr id="2" name="Oval 1"/>
            <p:cNvSpPr/>
            <p:nvPr/>
          </p:nvSpPr>
          <p:spPr>
            <a:xfrm>
              <a:off x="6934200" y="2800350"/>
              <a:ext cx="1524000" cy="1524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981100" y="3300740"/>
              <a:ext cx="1430199" cy="523220"/>
            </a:xfrm>
            <a:prstGeom prst="rect">
              <a:avLst/>
            </a:prstGeom>
            <a:noFill/>
          </p:spPr>
          <p:txBody>
            <a:bodyPr wrap="none" rtlCol="0">
              <a:spAutoFit/>
            </a:bodyPr>
            <a:lstStyle/>
            <a:p>
              <a:pPr algn="ctr"/>
              <a:r>
                <a:rPr lang="en-US" sz="2800" b="1" dirty="0" smtClean="0">
                  <a:solidFill>
                    <a:schemeClr val="bg1"/>
                  </a:solidFill>
                  <a:effectLst>
                    <a:outerShdw blurRad="38100" dist="38100" dir="2700000" algn="tl">
                      <a:srgbClr val="000000">
                        <a:alpha val="43137"/>
                      </a:srgbClr>
                    </a:outerShdw>
                  </a:effectLst>
                  <a:latin typeface="+mj-lt"/>
                </a:rPr>
                <a:t>CHOOSE</a:t>
              </a:r>
              <a:endParaRPr lang="en-US" sz="2800" b="1" dirty="0">
                <a:solidFill>
                  <a:schemeClr val="bg1"/>
                </a:solidFill>
                <a:effectLst>
                  <a:outerShdw blurRad="38100" dist="38100" dir="2700000" algn="tl">
                    <a:srgbClr val="000000">
                      <a:alpha val="43137"/>
                    </a:srgbClr>
                  </a:outerShdw>
                </a:effectLst>
                <a:latin typeface="+mj-lt"/>
              </a:endParaRPr>
            </a:p>
          </p:txBody>
        </p:sp>
      </p:grpSp>
    </p:spTree>
    <p:extLst>
      <p:ext uri="{BB962C8B-B14F-4D97-AF65-F5344CB8AC3E}">
        <p14:creationId xmlns:p14="http://schemas.microsoft.com/office/powerpoint/2010/main" val="2086219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514600" y="1123950"/>
            <a:ext cx="4112419" cy="394335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scene3d>
              <a:camera prst="orthographicFront"/>
              <a:lightRig rig="threePt" dir="t"/>
            </a:scene3d>
            <a:sp3d extrusionH="57150">
              <a:bevelT w="38100" h="38100"/>
            </a:sp3d>
          </a:bodyPr>
          <a:lstStyle/>
          <a:p>
            <a:r>
              <a:rPr lang="en-US" b="1" i="1" dirty="0" smtClean="0">
                <a:solidFill>
                  <a:srgbClr val="C00000"/>
                </a:solidFill>
                <a:latin typeface="Book Antiqua" pitchFamily="18" charset="0"/>
              </a:rPr>
              <a:t>Reading Deficiency</a:t>
            </a:r>
            <a:endParaRPr lang="en-US" b="1" i="1" dirty="0">
              <a:solidFill>
                <a:srgbClr val="C00000"/>
              </a:solidFill>
              <a:latin typeface="Book Antiqua" pitchFamily="18" charset="0"/>
            </a:endParaRPr>
          </a:p>
        </p:txBody>
      </p:sp>
      <p:sp>
        <p:nvSpPr>
          <p:cNvPr id="3" name="Content Placeholder 2"/>
          <p:cNvSpPr>
            <a:spLocks noGrp="1"/>
          </p:cNvSpPr>
          <p:nvPr>
            <p:ph idx="1"/>
          </p:nvPr>
        </p:nvSpPr>
        <p:spPr>
          <a:xfrm>
            <a:off x="2780109" y="1809750"/>
            <a:ext cx="3581400" cy="3121774"/>
          </a:xfrm>
        </p:spPr>
        <p:txBody>
          <a:bodyPr>
            <a:normAutofit fontScale="85000" lnSpcReduction="10000"/>
          </a:bodyPr>
          <a:lstStyle/>
          <a:p>
            <a:pPr marL="0" indent="0" algn="ctr">
              <a:buNone/>
            </a:pPr>
            <a:r>
              <a:rPr lang="en-US" sz="2800" b="1" dirty="0" smtClean="0">
                <a:solidFill>
                  <a:schemeClr val="bg1"/>
                </a:solidFill>
                <a:latin typeface="Book Antiqua" pitchFamily="18" charset="0"/>
              </a:rPr>
              <a:t>A mild to severe retardation in learning to read which is disparate with individual’s general intelligence and with his cultural, linguistic, and educational experience.</a:t>
            </a:r>
            <a:endParaRPr lang="en-US" sz="2800" b="1" dirty="0">
              <a:solidFill>
                <a:schemeClr val="bg1"/>
              </a:solidFill>
              <a:latin typeface="Book Antiqua" pitchFamily="18" charset="0"/>
            </a:endParaRPr>
          </a:p>
        </p:txBody>
      </p:sp>
      <p:sp>
        <p:nvSpPr>
          <p:cNvPr id="5" name="TextBox 4"/>
          <p:cNvSpPr txBox="1"/>
          <p:nvPr/>
        </p:nvSpPr>
        <p:spPr>
          <a:xfrm>
            <a:off x="4120116" y="862102"/>
            <a:ext cx="909084" cy="1862048"/>
          </a:xfrm>
          <a:prstGeom prst="rect">
            <a:avLst/>
          </a:prstGeom>
          <a:noFill/>
        </p:spPr>
        <p:txBody>
          <a:bodyPr wrap="square" rtlCol="0">
            <a:spAutoFit/>
          </a:bodyPr>
          <a:lstStyle/>
          <a:p>
            <a:pPr algn="ctr"/>
            <a:r>
              <a:rPr lang="en-US" sz="11500" dirty="0" smtClean="0">
                <a:solidFill>
                  <a:schemeClr val="bg1"/>
                </a:solidFill>
                <a:latin typeface="Arial Black" pitchFamily="34" charset="0"/>
              </a:rPr>
              <a:t>“</a:t>
            </a:r>
            <a:endParaRPr lang="en-US" sz="11500" dirty="0">
              <a:solidFill>
                <a:schemeClr val="bg1"/>
              </a:solidFill>
              <a:latin typeface="Arial Black" pitchFamily="34" charset="0"/>
            </a:endParaRPr>
          </a:p>
        </p:txBody>
      </p:sp>
      <p:pic>
        <p:nvPicPr>
          <p:cNvPr id="7" name="Picture 2" descr="Image result for back icon png">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10447" y="4105959"/>
            <a:ext cx="1033553" cy="1033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3061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1375</TotalTime>
  <Words>2163</Words>
  <Application>Microsoft Office PowerPoint</Application>
  <PresentationFormat>On-screen Show (16:9)</PresentationFormat>
  <Paragraphs>379</Paragraphs>
  <Slides>27</Slides>
  <Notes>20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READING</vt:lpstr>
      <vt:lpstr>PowerPoint Presentation</vt:lpstr>
      <vt:lpstr>Reading Retardation</vt:lpstr>
      <vt:lpstr>Types of Retarded Readers</vt:lpstr>
      <vt:lpstr>PowerPoint Presentation</vt:lpstr>
      <vt:lpstr>PowerPoint Presentation</vt:lpstr>
      <vt:lpstr>PowerPoint Presentation</vt:lpstr>
      <vt:lpstr>PowerPoint Presentation</vt:lpstr>
      <vt:lpstr>Reading Deficiency</vt:lpstr>
      <vt:lpstr>Reading Retardation</vt:lpstr>
      <vt:lpstr>PowerPoint Presentation</vt:lpstr>
      <vt:lpstr>Retarded Reader</vt:lpstr>
      <vt:lpstr>Reading Disability</vt:lpstr>
      <vt:lpstr>Dyslexia</vt:lpstr>
      <vt:lpstr>Underachiever in Reading</vt:lpstr>
      <vt:lpstr>PowerPoint Presentation</vt:lpstr>
      <vt:lpstr>PowerPoint Presentation</vt:lpstr>
      <vt:lpstr>PowerPoint Presentation</vt:lpstr>
      <vt:lpstr>PowerPoint Presentation</vt:lpstr>
      <vt:lpstr>Targets of Reading Assessment</vt:lpstr>
      <vt:lpstr>PowerPoint Presentation</vt:lpstr>
      <vt:lpstr>PowerPoint Presentation</vt:lpstr>
      <vt:lpstr>PowerPoint Presentation</vt:lpstr>
      <vt:lpstr>PowerPoint Presentation</vt:lpstr>
      <vt:lpstr>PowerPoint Presentation</vt:lpstr>
      <vt:lpstr>PowerPoint Presentation</vt:lpstr>
      <vt:lpstr>Implication. Values integration.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R.</dc:creator>
  <cp:lastModifiedBy>John R.</cp:lastModifiedBy>
  <cp:revision>33</cp:revision>
  <dcterms:created xsi:type="dcterms:W3CDTF">2016-11-30T15:01:21Z</dcterms:created>
  <dcterms:modified xsi:type="dcterms:W3CDTF">2016-12-16T00:37:51Z</dcterms:modified>
</cp:coreProperties>
</file>